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91" r:id="rId4"/>
    <p:sldId id="292" r:id="rId5"/>
    <p:sldId id="297" r:id="rId6"/>
    <p:sldId id="293" r:id="rId7"/>
    <p:sldId id="258" r:id="rId8"/>
    <p:sldId id="259" r:id="rId9"/>
    <p:sldId id="260" r:id="rId10"/>
    <p:sldId id="261" r:id="rId11"/>
    <p:sldId id="262" r:id="rId12"/>
    <p:sldId id="290" r:id="rId13"/>
    <p:sldId id="264" r:id="rId14"/>
    <p:sldId id="265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96" r:id="rId23"/>
    <p:sldId id="274" r:id="rId24"/>
    <p:sldId id="294" r:id="rId25"/>
    <p:sldId id="276" r:id="rId26"/>
    <p:sldId id="277" r:id="rId27"/>
    <p:sldId id="278" r:id="rId28"/>
    <p:sldId id="279" r:id="rId29"/>
    <p:sldId id="275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5" r:id="rId4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4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>
          <a:xfrm>
            <a:off x="642910" y="14285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Fizyka współczesna</a:t>
            </a: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1357290" y="142873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Tomasz Czyszanowski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tomasz.czyszanowski@p.lodz.pl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upa 48"/>
          <p:cNvGrpSpPr/>
          <p:nvPr/>
        </p:nvGrpSpPr>
        <p:grpSpPr>
          <a:xfrm rot="1715187">
            <a:off x="4521218" y="2813717"/>
            <a:ext cx="785818" cy="286546"/>
            <a:chOff x="1928794" y="2285198"/>
            <a:chExt cx="1071570" cy="286546"/>
          </a:xfrm>
        </p:grpSpPr>
        <p:sp>
          <p:nvSpPr>
            <p:cNvPr id="50" name="Schemat blokowy: opóźnienie 49"/>
            <p:cNvSpPr/>
            <p:nvPr/>
          </p:nvSpPr>
          <p:spPr>
            <a:xfrm>
              <a:off x="2000232" y="2285992"/>
              <a:ext cx="1000132" cy="214314"/>
            </a:xfrm>
            <a:prstGeom prst="flowChartDelay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1" name="Prostokąt 50"/>
            <p:cNvSpPr/>
            <p:nvPr/>
          </p:nvSpPr>
          <p:spPr>
            <a:xfrm>
              <a:off x="1928794" y="2285992"/>
              <a:ext cx="142876" cy="285752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52" name="Łącznik prosty ze strzałką 51"/>
            <p:cNvCxnSpPr>
              <a:stCxn id="50" idx="0"/>
              <a:endCxn id="51" idx="0"/>
            </p:cNvCxnSpPr>
            <p:nvPr/>
          </p:nvCxnSpPr>
          <p:spPr>
            <a:xfrm rot="16200000" flipV="1">
              <a:off x="2250265" y="2035959"/>
              <a:ext cx="1588" cy="5000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Łącznik prosty ze strzałką 9"/>
          <p:cNvCxnSpPr/>
          <p:nvPr/>
        </p:nvCxnSpPr>
        <p:spPr>
          <a:xfrm rot="10800000">
            <a:off x="4714876" y="2928934"/>
            <a:ext cx="2214578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upa 47"/>
          <p:cNvGrpSpPr/>
          <p:nvPr/>
        </p:nvGrpSpPr>
        <p:grpSpPr>
          <a:xfrm rot="2386463">
            <a:off x="4501292" y="3075707"/>
            <a:ext cx="785818" cy="286546"/>
            <a:chOff x="1928794" y="2285198"/>
            <a:chExt cx="1071570" cy="286546"/>
          </a:xfrm>
        </p:grpSpPr>
        <p:sp>
          <p:nvSpPr>
            <p:cNvPr id="44" name="Schemat blokowy: opóźnienie 43"/>
            <p:cNvSpPr/>
            <p:nvPr/>
          </p:nvSpPr>
          <p:spPr>
            <a:xfrm>
              <a:off x="2000232" y="2285992"/>
              <a:ext cx="1000132" cy="214314"/>
            </a:xfrm>
            <a:prstGeom prst="flowChartDelay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5" name="Prostokąt 44"/>
            <p:cNvSpPr/>
            <p:nvPr/>
          </p:nvSpPr>
          <p:spPr>
            <a:xfrm>
              <a:off x="1928794" y="2285992"/>
              <a:ext cx="142876" cy="285752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47" name="Łącznik prosty ze strzałką 46"/>
            <p:cNvCxnSpPr>
              <a:stCxn id="44" idx="0"/>
              <a:endCxn id="45" idx="0"/>
            </p:cNvCxnSpPr>
            <p:nvPr/>
          </p:nvCxnSpPr>
          <p:spPr>
            <a:xfrm rot="16200000" flipV="1">
              <a:off x="2250265" y="2035959"/>
              <a:ext cx="1588" cy="5000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pole tekstowe 1"/>
          <p:cNvSpPr txBox="1"/>
          <p:nvPr/>
        </p:nvSpPr>
        <p:spPr>
          <a:xfrm>
            <a:off x="3357554" y="500042"/>
            <a:ext cx="2491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Zjawisko fotoelektryczne</a:t>
            </a:r>
            <a:endParaRPr lang="pl-PL" dirty="0"/>
          </a:p>
        </p:txBody>
      </p:sp>
      <p:cxnSp>
        <p:nvCxnSpPr>
          <p:cNvPr id="4" name="Łącznik prosty 3"/>
          <p:cNvCxnSpPr/>
          <p:nvPr/>
        </p:nvCxnSpPr>
        <p:spPr>
          <a:xfrm rot="5400000">
            <a:off x="4108447" y="2892421"/>
            <a:ext cx="64294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 rot="10800000">
            <a:off x="3857620" y="3071810"/>
            <a:ext cx="57150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 rot="5400000">
            <a:off x="3179753" y="3749677"/>
            <a:ext cx="135732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a 10"/>
          <p:cNvSpPr/>
          <p:nvPr/>
        </p:nvSpPr>
        <p:spPr>
          <a:xfrm>
            <a:off x="4500562" y="300037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5" name="Grupa 14"/>
          <p:cNvGrpSpPr/>
          <p:nvPr/>
        </p:nvGrpSpPr>
        <p:grpSpPr>
          <a:xfrm rot="16603393">
            <a:off x="4567523" y="2214506"/>
            <a:ext cx="571504" cy="642942"/>
            <a:chOff x="4500562" y="3000372"/>
            <a:chExt cx="571504" cy="642942"/>
          </a:xfrm>
        </p:grpSpPr>
        <p:sp>
          <p:nvSpPr>
            <p:cNvPr id="16" name="Elipsa 15"/>
            <p:cNvSpPr/>
            <p:nvPr/>
          </p:nvSpPr>
          <p:spPr>
            <a:xfrm>
              <a:off x="4500562" y="300037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7" name="Łącznik prosty ze strzałką 16"/>
            <p:cNvCxnSpPr>
              <a:stCxn id="16" idx="1"/>
            </p:cNvCxnSpPr>
            <p:nvPr/>
          </p:nvCxnSpPr>
          <p:spPr>
            <a:xfrm rot="16200000" flipH="1">
              <a:off x="4485767" y="3057015"/>
              <a:ext cx="622018" cy="5505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Elipsa 18"/>
          <p:cNvSpPr/>
          <p:nvPr/>
        </p:nvSpPr>
        <p:spPr>
          <a:xfrm rot="20330113">
            <a:off x="4521536" y="2818913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9" name="Grupa 20"/>
          <p:cNvGrpSpPr/>
          <p:nvPr/>
        </p:nvGrpSpPr>
        <p:grpSpPr>
          <a:xfrm rot="15662127">
            <a:off x="4505443" y="2011124"/>
            <a:ext cx="571503" cy="642942"/>
            <a:chOff x="4500563" y="3000372"/>
            <a:chExt cx="571503" cy="642942"/>
          </a:xfrm>
        </p:grpSpPr>
        <p:sp>
          <p:nvSpPr>
            <p:cNvPr id="22" name="Elipsa 21"/>
            <p:cNvSpPr/>
            <p:nvPr/>
          </p:nvSpPr>
          <p:spPr>
            <a:xfrm>
              <a:off x="4500563" y="300037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23" name="Łącznik prosty ze strzałką 22"/>
            <p:cNvCxnSpPr>
              <a:stCxn id="22" idx="1"/>
            </p:cNvCxnSpPr>
            <p:nvPr/>
          </p:nvCxnSpPr>
          <p:spPr>
            <a:xfrm rot="16200000" flipH="1">
              <a:off x="4485767" y="3057015"/>
              <a:ext cx="622018" cy="5505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Łącznik prosty 23"/>
          <p:cNvCxnSpPr/>
          <p:nvPr/>
        </p:nvCxnSpPr>
        <p:spPr>
          <a:xfrm rot="5400000">
            <a:off x="5036347" y="3178967"/>
            <a:ext cx="714380" cy="6429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 rot="10800000">
            <a:off x="3857620" y="4429132"/>
            <a:ext cx="500066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ipsa 30"/>
          <p:cNvSpPr/>
          <p:nvPr/>
        </p:nvSpPr>
        <p:spPr>
          <a:xfrm>
            <a:off x="4357686" y="4143380"/>
            <a:ext cx="642942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3" name="Łącznik prosty 32"/>
          <p:cNvCxnSpPr/>
          <p:nvPr/>
        </p:nvCxnSpPr>
        <p:spPr>
          <a:xfrm rot="10800000">
            <a:off x="5000628" y="4429132"/>
            <a:ext cx="500066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33"/>
          <p:cNvCxnSpPr/>
          <p:nvPr/>
        </p:nvCxnSpPr>
        <p:spPr>
          <a:xfrm rot="5400000">
            <a:off x="4964909" y="3893347"/>
            <a:ext cx="107157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ole tekstowe 36"/>
          <p:cNvSpPr txBox="1"/>
          <p:nvPr/>
        </p:nvSpPr>
        <p:spPr>
          <a:xfrm>
            <a:off x="4483234" y="4139991"/>
            <a:ext cx="445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dirty="0" smtClean="0">
                <a:solidFill>
                  <a:srgbClr val="0070C0"/>
                </a:solidFill>
              </a:rPr>
              <a:t>V</a:t>
            </a:r>
            <a:endParaRPr lang="pl-PL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coraifeartaigh.files.wordpress.com/2010/04/planck_photoelectric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185196"/>
            <a:ext cx="8973534" cy="5172762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2119780" y="1488032"/>
            <a:ext cx="180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Światło widzialne</a:t>
            </a:r>
            <a:endParaRPr lang="pl-PL" dirty="0"/>
          </a:p>
        </p:txBody>
      </p:sp>
      <p:cxnSp>
        <p:nvCxnSpPr>
          <p:cNvPr id="7" name="Łącznik prosty 6"/>
          <p:cNvCxnSpPr/>
          <p:nvPr/>
        </p:nvCxnSpPr>
        <p:spPr>
          <a:xfrm rot="5400000">
            <a:off x="2571736" y="3786190"/>
            <a:ext cx="3857652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5715008" y="1559470"/>
            <a:ext cx="1055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Nadfiolet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357554" y="-24"/>
            <a:ext cx="2491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Zjawisko fotoelektryczne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1285852" y="3357562"/>
            <a:ext cx="1785950" cy="1571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2143108" y="3429000"/>
            <a:ext cx="1571636" cy="928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2285984" y="4071942"/>
            <a:ext cx="919170" cy="633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5"/>
          <p:cNvCxnSpPr/>
          <p:nvPr/>
        </p:nvCxnSpPr>
        <p:spPr>
          <a:xfrm rot="5400000">
            <a:off x="-179024" y="3822306"/>
            <a:ext cx="3787008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5572132" y="3143248"/>
            <a:ext cx="3500430" cy="2000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6492" y="2000240"/>
            <a:ext cx="296550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3357554" y="-24"/>
            <a:ext cx="2491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Zjawisko fotoelektryczne</a:t>
            </a:r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2000240"/>
            <a:ext cx="8967818" cy="2773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643446"/>
            <a:ext cx="785818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286248" y="2714620"/>
            <a:ext cx="857256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" name="Łącznik prosty ze strzałką 3"/>
          <p:cNvCxnSpPr/>
          <p:nvPr/>
        </p:nvCxnSpPr>
        <p:spPr>
          <a:xfrm>
            <a:off x="2357422" y="3357562"/>
            <a:ext cx="1857388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357554" y="500042"/>
            <a:ext cx="2521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Zjawisko comptonowskie</a:t>
            </a:r>
            <a:endParaRPr lang="pl-PL" dirty="0"/>
          </a:p>
        </p:txBody>
      </p:sp>
      <p:cxnSp>
        <p:nvCxnSpPr>
          <p:cNvPr id="6" name="Łącznik prosty ze strzałką 5"/>
          <p:cNvCxnSpPr/>
          <p:nvPr/>
        </p:nvCxnSpPr>
        <p:spPr>
          <a:xfrm>
            <a:off x="5286380" y="3357562"/>
            <a:ext cx="1857388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3071802" y="300037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l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857884" y="300037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l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357554" y="500042"/>
            <a:ext cx="2521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Zjawisko comptonowskie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4286248" y="2714620"/>
            <a:ext cx="857256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0" name="Łącznik prosty ze strzałką 9"/>
          <p:cNvCxnSpPr/>
          <p:nvPr/>
        </p:nvCxnSpPr>
        <p:spPr>
          <a:xfrm>
            <a:off x="2357422" y="3357562"/>
            <a:ext cx="1857388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V="1">
            <a:off x="5286380" y="2643182"/>
            <a:ext cx="1571636" cy="71438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3071802" y="300037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l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6689588" y="228599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l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cxnSp>
        <p:nvCxnSpPr>
          <p:cNvPr id="15" name="Łącznik prosty ze strzałką 14"/>
          <p:cNvCxnSpPr/>
          <p:nvPr/>
        </p:nvCxnSpPr>
        <p:spPr>
          <a:xfrm flipV="1">
            <a:off x="5286380" y="2714620"/>
            <a:ext cx="1643074" cy="7143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5"/>
          <p:cNvSpPr txBox="1"/>
          <p:nvPr/>
        </p:nvSpPr>
        <p:spPr>
          <a:xfrm>
            <a:off x="6852606" y="264318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</a:t>
            </a:r>
            <a:endParaRPr lang="pl-P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Łącznik prosty 19"/>
          <p:cNvCxnSpPr/>
          <p:nvPr/>
        </p:nvCxnSpPr>
        <p:spPr>
          <a:xfrm>
            <a:off x="5286380" y="3429000"/>
            <a:ext cx="264320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Łuk 20"/>
          <p:cNvSpPr/>
          <p:nvPr/>
        </p:nvSpPr>
        <p:spPr>
          <a:xfrm rot="2032120">
            <a:off x="5571329" y="3099902"/>
            <a:ext cx="470564" cy="372357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6000760" y="307181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smtClean="0">
                <a:latin typeface="Symbol" pitchFamily="18" charset="2"/>
              </a:rPr>
              <a:t>f</a:t>
            </a:r>
            <a:endParaRPr lang="pl-PL" i="1" dirty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357554" y="500042"/>
            <a:ext cx="2521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Zjawisko comptonowskie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2071670" y="2714620"/>
            <a:ext cx="857256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0" name="Łącznik prosty ze strzałką 9"/>
          <p:cNvCxnSpPr/>
          <p:nvPr/>
        </p:nvCxnSpPr>
        <p:spPr>
          <a:xfrm>
            <a:off x="142844" y="3357562"/>
            <a:ext cx="1857388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3071802" y="3357562"/>
            <a:ext cx="1214446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857224" y="300037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l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3786182" y="300037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l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0000" y="1800000"/>
            <a:ext cx="3967347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4" name="Grupa 13"/>
          <p:cNvGrpSpPr/>
          <p:nvPr/>
        </p:nvGrpSpPr>
        <p:grpSpPr>
          <a:xfrm>
            <a:off x="4572001" y="2619416"/>
            <a:ext cx="3291348" cy="2750552"/>
            <a:chOff x="4572001" y="2619416"/>
            <a:chExt cx="3291348" cy="2750552"/>
          </a:xfrm>
        </p:grpSpPr>
        <p:sp>
          <p:nvSpPr>
            <p:cNvPr id="15" name="pole tekstowe 14"/>
            <p:cNvSpPr txBox="1"/>
            <p:nvPr/>
          </p:nvSpPr>
          <p:spPr>
            <a:xfrm>
              <a:off x="5709807" y="4643446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latin typeface="Arial" pitchFamily="34" charset="0"/>
                  <a:cs typeface="Arial" pitchFamily="34" charset="0"/>
                </a:rPr>
                <a:t>7.0</a:t>
              </a:r>
              <a:endParaRPr lang="pl-PL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pole tekstowe 15"/>
            <p:cNvSpPr txBox="1"/>
            <p:nvPr/>
          </p:nvSpPr>
          <p:spPr>
            <a:xfrm>
              <a:off x="7358082" y="4643446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latin typeface="Arial" pitchFamily="34" charset="0"/>
                  <a:cs typeface="Arial" pitchFamily="34" charset="0"/>
                </a:rPr>
                <a:t>7.5</a:t>
              </a:r>
              <a:endParaRPr lang="pl-PL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pole tekstowe 16"/>
            <p:cNvSpPr txBox="1"/>
            <p:nvPr/>
          </p:nvSpPr>
          <p:spPr>
            <a:xfrm>
              <a:off x="5929322" y="5000636"/>
              <a:ext cx="18902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latin typeface="Arial" pitchFamily="34" charset="0"/>
                  <a:cs typeface="Arial" pitchFamily="34" charset="0"/>
                </a:rPr>
                <a:t>Długość fali [</a:t>
              </a:r>
              <a:r>
                <a:rPr lang="pl-PL" dirty="0" err="1" smtClean="0">
                  <a:latin typeface="Arial" pitchFamily="34" charset="0"/>
                  <a:cs typeface="Arial" pitchFamily="34" charset="0"/>
                </a:rPr>
                <a:t>nm</a:t>
              </a:r>
              <a:r>
                <a:rPr lang="pl-PL" dirty="0" smtClean="0">
                  <a:latin typeface="Arial" pitchFamily="34" charset="0"/>
                  <a:cs typeface="Arial" pitchFamily="34" charset="0"/>
                </a:rPr>
                <a:t>]</a:t>
              </a:r>
              <a:endParaRPr lang="pl-PL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pole tekstowe 17"/>
            <p:cNvSpPr txBox="1"/>
            <p:nvPr/>
          </p:nvSpPr>
          <p:spPr>
            <a:xfrm rot="16200000">
              <a:off x="4144961" y="3046456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latin typeface="Arial" pitchFamily="34" charset="0"/>
                  <a:cs typeface="Arial" pitchFamily="34" charset="0"/>
                </a:rPr>
                <a:t>Natężenie</a:t>
              </a:r>
              <a:endParaRPr lang="pl-PL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357554" y="500042"/>
            <a:ext cx="2521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Zjawisko comptonowskie</a:t>
            </a:r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2071670" y="2714620"/>
            <a:ext cx="857256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5" name="Łącznik prosty ze strzałką 14"/>
          <p:cNvCxnSpPr/>
          <p:nvPr/>
        </p:nvCxnSpPr>
        <p:spPr>
          <a:xfrm>
            <a:off x="142844" y="3357562"/>
            <a:ext cx="1857388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flipV="1">
            <a:off x="3071802" y="2786058"/>
            <a:ext cx="1214446" cy="5715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857224" y="300037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l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3571868" y="271462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l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cxnSp>
        <p:nvCxnSpPr>
          <p:cNvPr id="19" name="Łącznik prosty ze strzałką 18"/>
          <p:cNvCxnSpPr/>
          <p:nvPr/>
        </p:nvCxnSpPr>
        <p:spPr>
          <a:xfrm flipV="1">
            <a:off x="3071802" y="2857496"/>
            <a:ext cx="1285884" cy="57150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/>
          <p:cNvSpPr txBox="1"/>
          <p:nvPr/>
        </p:nvSpPr>
        <p:spPr>
          <a:xfrm>
            <a:off x="4000496" y="2928934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</a:t>
            </a:r>
            <a:endParaRPr lang="pl-P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1428728" y="5286388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>
                <a:latin typeface="Symbol" pitchFamily="18" charset="2"/>
              </a:rPr>
              <a:t>Dl=l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’</a:t>
            </a:r>
            <a:r>
              <a:rPr lang="pl-PL" dirty="0" err="1" smtClean="0">
                <a:latin typeface="Symbol" pitchFamily="18" charset="2"/>
              </a:rPr>
              <a:t>-l</a:t>
            </a:r>
            <a:endParaRPr lang="pl-PL" dirty="0">
              <a:latin typeface="Symbol" pitchFamily="18" charset="2"/>
            </a:endParaRP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800000"/>
            <a:ext cx="4114285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pole tekstowe 21"/>
          <p:cNvSpPr txBox="1"/>
          <p:nvPr/>
        </p:nvSpPr>
        <p:spPr>
          <a:xfrm>
            <a:off x="5903770" y="392906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l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6281102" y="392906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</a:t>
            </a:r>
            <a:endParaRPr lang="pl-P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upa 23"/>
          <p:cNvGrpSpPr/>
          <p:nvPr/>
        </p:nvGrpSpPr>
        <p:grpSpPr>
          <a:xfrm>
            <a:off x="4572001" y="2619416"/>
            <a:ext cx="3291348" cy="2750552"/>
            <a:chOff x="4572001" y="2619416"/>
            <a:chExt cx="3291348" cy="2750552"/>
          </a:xfrm>
        </p:grpSpPr>
        <p:sp>
          <p:nvSpPr>
            <p:cNvPr id="25" name="pole tekstowe 24"/>
            <p:cNvSpPr txBox="1"/>
            <p:nvPr/>
          </p:nvSpPr>
          <p:spPr>
            <a:xfrm>
              <a:off x="5709807" y="4643446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latin typeface="Arial" pitchFamily="34" charset="0"/>
                  <a:cs typeface="Arial" pitchFamily="34" charset="0"/>
                </a:rPr>
                <a:t>7.0</a:t>
              </a:r>
              <a:endParaRPr lang="pl-PL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pole tekstowe 25"/>
            <p:cNvSpPr txBox="1"/>
            <p:nvPr/>
          </p:nvSpPr>
          <p:spPr>
            <a:xfrm>
              <a:off x="7358082" y="4643446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latin typeface="Arial" pitchFamily="34" charset="0"/>
                  <a:cs typeface="Arial" pitchFamily="34" charset="0"/>
                </a:rPr>
                <a:t>7.5</a:t>
              </a:r>
              <a:endParaRPr lang="pl-PL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pole tekstowe 26"/>
            <p:cNvSpPr txBox="1"/>
            <p:nvPr/>
          </p:nvSpPr>
          <p:spPr>
            <a:xfrm>
              <a:off x="5929322" y="5000636"/>
              <a:ext cx="18902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latin typeface="Arial" pitchFamily="34" charset="0"/>
                  <a:cs typeface="Arial" pitchFamily="34" charset="0"/>
                </a:rPr>
                <a:t>Długość fali [</a:t>
              </a:r>
              <a:r>
                <a:rPr lang="pl-PL" dirty="0" err="1" smtClean="0">
                  <a:latin typeface="Arial" pitchFamily="34" charset="0"/>
                  <a:cs typeface="Arial" pitchFamily="34" charset="0"/>
                </a:rPr>
                <a:t>nm</a:t>
              </a:r>
              <a:r>
                <a:rPr lang="pl-PL" dirty="0" smtClean="0">
                  <a:latin typeface="Arial" pitchFamily="34" charset="0"/>
                  <a:cs typeface="Arial" pitchFamily="34" charset="0"/>
                </a:rPr>
                <a:t>]</a:t>
              </a:r>
              <a:endParaRPr lang="pl-PL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pole tekstowe 27"/>
            <p:cNvSpPr txBox="1"/>
            <p:nvPr/>
          </p:nvSpPr>
          <p:spPr>
            <a:xfrm rot="16200000">
              <a:off x="4144961" y="3046456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latin typeface="Arial" pitchFamily="34" charset="0"/>
                  <a:cs typeface="Arial" pitchFamily="34" charset="0"/>
                </a:rPr>
                <a:t>Natężenie</a:t>
              </a:r>
              <a:endParaRPr lang="pl-PL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357554" y="500042"/>
            <a:ext cx="2521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Zjawisko comptonowskie</a:t>
            </a:r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2071670" y="2714620"/>
            <a:ext cx="857256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5" name="Łącznik prosty ze strzałką 14"/>
          <p:cNvCxnSpPr/>
          <p:nvPr/>
        </p:nvCxnSpPr>
        <p:spPr>
          <a:xfrm>
            <a:off x="142844" y="3357562"/>
            <a:ext cx="1857388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rot="5400000" flipH="1" flipV="1">
            <a:off x="1821637" y="1964521"/>
            <a:ext cx="1214446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857224" y="300037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l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2071670" y="207167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l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cxnSp>
        <p:nvCxnSpPr>
          <p:cNvPr id="19" name="Łącznik prosty ze strzałką 18"/>
          <p:cNvCxnSpPr/>
          <p:nvPr/>
        </p:nvCxnSpPr>
        <p:spPr>
          <a:xfrm rot="5400000" flipH="1" flipV="1">
            <a:off x="1857356" y="2000240"/>
            <a:ext cx="1285884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/>
          <p:cNvSpPr txBox="1"/>
          <p:nvPr/>
        </p:nvSpPr>
        <p:spPr>
          <a:xfrm>
            <a:off x="2500298" y="207167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</a:t>
            </a:r>
            <a:endParaRPr lang="pl-P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1428728" y="5286388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>
                <a:latin typeface="Symbol" pitchFamily="18" charset="2"/>
              </a:rPr>
              <a:t>Dl=l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’</a:t>
            </a:r>
            <a:r>
              <a:rPr lang="pl-PL" dirty="0" err="1" smtClean="0">
                <a:latin typeface="Symbol" pitchFamily="18" charset="2"/>
              </a:rPr>
              <a:t>-l</a:t>
            </a:r>
            <a:endParaRPr lang="pl-PL" dirty="0">
              <a:latin typeface="Symbol" pitchFamily="18" charset="2"/>
            </a:endParaRPr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0000" y="1800000"/>
            <a:ext cx="4020000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pole tekstowe 12"/>
          <p:cNvSpPr txBox="1"/>
          <p:nvPr/>
        </p:nvSpPr>
        <p:spPr>
          <a:xfrm>
            <a:off x="6118084" y="392906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l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6638292" y="392906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</a:t>
            </a:r>
            <a:endParaRPr lang="pl-P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upa 22"/>
          <p:cNvGrpSpPr/>
          <p:nvPr/>
        </p:nvGrpSpPr>
        <p:grpSpPr>
          <a:xfrm>
            <a:off x="4572001" y="2619416"/>
            <a:ext cx="3291348" cy="2750552"/>
            <a:chOff x="4572001" y="2619416"/>
            <a:chExt cx="3291348" cy="2750552"/>
          </a:xfrm>
        </p:grpSpPr>
        <p:sp>
          <p:nvSpPr>
            <p:cNvPr id="24" name="pole tekstowe 23"/>
            <p:cNvSpPr txBox="1"/>
            <p:nvPr/>
          </p:nvSpPr>
          <p:spPr>
            <a:xfrm>
              <a:off x="5709807" y="4643446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latin typeface="Arial" pitchFamily="34" charset="0"/>
                  <a:cs typeface="Arial" pitchFamily="34" charset="0"/>
                </a:rPr>
                <a:t>7.0</a:t>
              </a:r>
              <a:endParaRPr lang="pl-PL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pole tekstowe 24"/>
            <p:cNvSpPr txBox="1"/>
            <p:nvPr/>
          </p:nvSpPr>
          <p:spPr>
            <a:xfrm>
              <a:off x="7358082" y="4643446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latin typeface="Arial" pitchFamily="34" charset="0"/>
                  <a:cs typeface="Arial" pitchFamily="34" charset="0"/>
                </a:rPr>
                <a:t>7.5</a:t>
              </a:r>
              <a:endParaRPr lang="pl-PL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pole tekstowe 25"/>
            <p:cNvSpPr txBox="1"/>
            <p:nvPr/>
          </p:nvSpPr>
          <p:spPr>
            <a:xfrm>
              <a:off x="5929322" y="5000636"/>
              <a:ext cx="18902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latin typeface="Arial" pitchFamily="34" charset="0"/>
                  <a:cs typeface="Arial" pitchFamily="34" charset="0"/>
                </a:rPr>
                <a:t>Długość fali [</a:t>
              </a:r>
              <a:r>
                <a:rPr lang="pl-PL" dirty="0" err="1" smtClean="0">
                  <a:latin typeface="Arial" pitchFamily="34" charset="0"/>
                  <a:cs typeface="Arial" pitchFamily="34" charset="0"/>
                </a:rPr>
                <a:t>nm</a:t>
              </a:r>
              <a:r>
                <a:rPr lang="pl-PL" dirty="0" smtClean="0">
                  <a:latin typeface="Arial" pitchFamily="34" charset="0"/>
                  <a:cs typeface="Arial" pitchFamily="34" charset="0"/>
                </a:rPr>
                <a:t>]</a:t>
              </a:r>
              <a:endParaRPr lang="pl-PL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pole tekstowe 26"/>
            <p:cNvSpPr txBox="1"/>
            <p:nvPr/>
          </p:nvSpPr>
          <p:spPr>
            <a:xfrm rot="16200000">
              <a:off x="4144961" y="3046456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latin typeface="Arial" pitchFamily="34" charset="0"/>
                  <a:cs typeface="Arial" pitchFamily="34" charset="0"/>
                </a:rPr>
                <a:t>Natężenie</a:t>
              </a:r>
              <a:endParaRPr lang="pl-PL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357554" y="500042"/>
            <a:ext cx="2521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Zjawisko comptonowskie</a:t>
            </a:r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2071670" y="2714620"/>
            <a:ext cx="857256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5" name="Łącznik prosty ze strzałką 14"/>
          <p:cNvCxnSpPr/>
          <p:nvPr/>
        </p:nvCxnSpPr>
        <p:spPr>
          <a:xfrm>
            <a:off x="142844" y="3357562"/>
            <a:ext cx="1857388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rot="16200000" flipV="1">
            <a:off x="1178695" y="1750207"/>
            <a:ext cx="857256" cy="78581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857224" y="300037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l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1357290" y="214311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l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cxnSp>
        <p:nvCxnSpPr>
          <p:cNvPr id="19" name="Łącznik prosty ze strzałką 18"/>
          <p:cNvCxnSpPr/>
          <p:nvPr/>
        </p:nvCxnSpPr>
        <p:spPr>
          <a:xfrm rot="16200000" flipV="1">
            <a:off x="1250133" y="1678769"/>
            <a:ext cx="857256" cy="78581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/>
          <p:cNvSpPr txBox="1"/>
          <p:nvPr/>
        </p:nvSpPr>
        <p:spPr>
          <a:xfrm>
            <a:off x="1714480" y="178592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</a:t>
            </a:r>
            <a:endParaRPr lang="pl-P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1428728" y="5286388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>
                <a:latin typeface="Symbol" pitchFamily="18" charset="2"/>
              </a:rPr>
              <a:t>Dl=l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’</a:t>
            </a:r>
            <a:r>
              <a:rPr lang="pl-PL" dirty="0" err="1" smtClean="0">
                <a:latin typeface="Symbol" pitchFamily="18" charset="2"/>
              </a:rPr>
              <a:t>-l</a:t>
            </a:r>
            <a:endParaRPr lang="pl-PL" dirty="0">
              <a:latin typeface="Symbol" pitchFamily="18" charset="2"/>
            </a:endParaRP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0000" y="1800000"/>
            <a:ext cx="4037938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pole tekstowe 12"/>
          <p:cNvSpPr txBox="1"/>
          <p:nvPr/>
        </p:nvSpPr>
        <p:spPr>
          <a:xfrm>
            <a:off x="6118084" y="392906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l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7424110" y="392906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</a:t>
            </a:r>
            <a:endParaRPr lang="pl-P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Grupa 27"/>
          <p:cNvGrpSpPr/>
          <p:nvPr/>
        </p:nvGrpSpPr>
        <p:grpSpPr>
          <a:xfrm>
            <a:off x="4572001" y="2619416"/>
            <a:ext cx="3291348" cy="2750552"/>
            <a:chOff x="4572001" y="2619416"/>
            <a:chExt cx="3291348" cy="2750552"/>
          </a:xfrm>
        </p:grpSpPr>
        <p:sp>
          <p:nvSpPr>
            <p:cNvPr id="23" name="pole tekstowe 22"/>
            <p:cNvSpPr txBox="1"/>
            <p:nvPr/>
          </p:nvSpPr>
          <p:spPr>
            <a:xfrm>
              <a:off x="5709807" y="4643446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latin typeface="Arial" pitchFamily="34" charset="0"/>
                  <a:cs typeface="Arial" pitchFamily="34" charset="0"/>
                </a:rPr>
                <a:t>7.0</a:t>
              </a:r>
              <a:endParaRPr lang="pl-PL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pole tekstowe 24"/>
            <p:cNvSpPr txBox="1"/>
            <p:nvPr/>
          </p:nvSpPr>
          <p:spPr>
            <a:xfrm>
              <a:off x="7358082" y="4643446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latin typeface="Arial" pitchFamily="34" charset="0"/>
                  <a:cs typeface="Arial" pitchFamily="34" charset="0"/>
                </a:rPr>
                <a:t>7.5</a:t>
              </a:r>
              <a:endParaRPr lang="pl-PL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pole tekstowe 25"/>
            <p:cNvSpPr txBox="1"/>
            <p:nvPr/>
          </p:nvSpPr>
          <p:spPr>
            <a:xfrm>
              <a:off x="5929322" y="5000636"/>
              <a:ext cx="18902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latin typeface="Arial" pitchFamily="34" charset="0"/>
                  <a:cs typeface="Arial" pitchFamily="34" charset="0"/>
                </a:rPr>
                <a:t>Długość fali [</a:t>
              </a:r>
              <a:r>
                <a:rPr lang="pl-PL" dirty="0" err="1" smtClean="0">
                  <a:latin typeface="Arial" pitchFamily="34" charset="0"/>
                  <a:cs typeface="Arial" pitchFamily="34" charset="0"/>
                </a:rPr>
                <a:t>nm</a:t>
              </a:r>
              <a:r>
                <a:rPr lang="pl-PL" dirty="0" smtClean="0">
                  <a:latin typeface="Arial" pitchFamily="34" charset="0"/>
                  <a:cs typeface="Arial" pitchFamily="34" charset="0"/>
                </a:rPr>
                <a:t>]</a:t>
              </a:r>
              <a:endParaRPr lang="pl-PL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pole tekstowe 26"/>
            <p:cNvSpPr txBox="1"/>
            <p:nvPr/>
          </p:nvSpPr>
          <p:spPr>
            <a:xfrm rot="16200000">
              <a:off x="4144961" y="3046456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latin typeface="Arial" pitchFamily="34" charset="0"/>
                  <a:cs typeface="Arial" pitchFamily="34" charset="0"/>
                </a:rPr>
                <a:t>Natężenie</a:t>
              </a:r>
              <a:endParaRPr lang="pl-PL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357554" y="500042"/>
            <a:ext cx="2521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Zjawisko comptonowskie</a:t>
            </a:r>
            <a:endParaRPr lang="pl-PL" dirty="0"/>
          </a:p>
        </p:txBody>
      </p:sp>
      <p:cxnSp>
        <p:nvCxnSpPr>
          <p:cNvPr id="13" name="Łącznik prosty ze strzałką 12"/>
          <p:cNvCxnSpPr/>
          <p:nvPr/>
        </p:nvCxnSpPr>
        <p:spPr>
          <a:xfrm rot="5400000" flipH="1" flipV="1">
            <a:off x="2715406" y="3785396"/>
            <a:ext cx="4000528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1785918" y="3786190"/>
            <a:ext cx="528641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ipsa 36"/>
          <p:cNvSpPr/>
          <p:nvPr/>
        </p:nvSpPr>
        <p:spPr>
          <a:xfrm>
            <a:off x="4429124" y="3500438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txBody>
          <a:bodyPr/>
          <a:lstStyle/>
          <a:p>
            <a:r>
              <a:rPr lang="pl-PL" dirty="0" smtClean="0"/>
              <a:t>Fizyka współczesna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57290" y="1428736"/>
            <a:ext cx="6400800" cy="1752600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Tomasz </a:t>
            </a:r>
            <a:r>
              <a:rPr lang="pl-PL" dirty="0" err="1" smtClean="0">
                <a:solidFill>
                  <a:schemeClr val="tx1"/>
                </a:solidFill>
              </a:rPr>
              <a:t>Czyszanowski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sz="2000" dirty="0" err="1" smtClean="0">
                <a:solidFill>
                  <a:srgbClr val="0070C0"/>
                </a:solidFill>
              </a:rPr>
              <a:t>tomasz.czyszanowski@p.lodz.pl</a:t>
            </a:r>
            <a:endParaRPr lang="pl-PL" sz="20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357562"/>
            <a:ext cx="2542122" cy="334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357554" y="500042"/>
            <a:ext cx="2521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Zjawisko comptonowskie</a:t>
            </a:r>
            <a:endParaRPr lang="pl-PL" dirty="0"/>
          </a:p>
        </p:txBody>
      </p:sp>
      <p:cxnSp>
        <p:nvCxnSpPr>
          <p:cNvPr id="13" name="Łącznik prosty ze strzałką 12"/>
          <p:cNvCxnSpPr/>
          <p:nvPr/>
        </p:nvCxnSpPr>
        <p:spPr>
          <a:xfrm rot="5400000" flipH="1" flipV="1">
            <a:off x="2715406" y="3785396"/>
            <a:ext cx="4000528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1785918" y="3786190"/>
            <a:ext cx="528641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a 274"/>
          <p:cNvGrpSpPr/>
          <p:nvPr/>
        </p:nvGrpSpPr>
        <p:grpSpPr>
          <a:xfrm>
            <a:off x="2071670" y="3643315"/>
            <a:ext cx="2286016" cy="285751"/>
            <a:chOff x="2311879" y="5043578"/>
            <a:chExt cx="1562825" cy="165019"/>
          </a:xfrm>
        </p:grpSpPr>
        <p:grpSp>
          <p:nvGrpSpPr>
            <p:cNvPr id="3" name="Grupa 269"/>
            <p:cNvGrpSpPr/>
            <p:nvPr/>
          </p:nvGrpSpPr>
          <p:grpSpPr>
            <a:xfrm>
              <a:off x="2311879" y="5043578"/>
              <a:ext cx="1221402" cy="165019"/>
              <a:chOff x="2311879" y="5043578"/>
              <a:chExt cx="1221402" cy="402282"/>
            </a:xfrm>
          </p:grpSpPr>
          <p:sp>
            <p:nvSpPr>
              <p:cNvPr id="29" name="Dowolny kształt 28"/>
              <p:cNvSpPr/>
              <p:nvPr/>
            </p:nvSpPr>
            <p:spPr bwMode="auto">
              <a:xfrm>
                <a:off x="2311879" y="5043578"/>
                <a:ext cx="317740" cy="357996"/>
              </a:xfrm>
              <a:custGeom>
                <a:avLst/>
                <a:gdLst>
                  <a:gd name="connsiteX0" fmla="*/ 0 w 317740"/>
                  <a:gd name="connsiteY0" fmla="*/ 184030 h 357996"/>
                  <a:gd name="connsiteX1" fmla="*/ 86264 w 317740"/>
                  <a:gd name="connsiteY1" fmla="*/ 330679 h 357996"/>
                  <a:gd name="connsiteX2" fmla="*/ 215661 w 317740"/>
                  <a:gd name="connsiteY2" fmla="*/ 20128 h 357996"/>
                  <a:gd name="connsiteX3" fmla="*/ 301925 w 317740"/>
                  <a:gd name="connsiteY3" fmla="*/ 209909 h 357996"/>
                  <a:gd name="connsiteX4" fmla="*/ 310551 w 317740"/>
                  <a:gd name="connsiteY4" fmla="*/ 218535 h 357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740" h="357996">
                    <a:moveTo>
                      <a:pt x="0" y="184030"/>
                    </a:moveTo>
                    <a:cubicBezTo>
                      <a:pt x="25160" y="271013"/>
                      <a:pt x="50321" y="357996"/>
                      <a:pt x="86264" y="330679"/>
                    </a:cubicBezTo>
                    <a:cubicBezTo>
                      <a:pt x="122208" y="303362"/>
                      <a:pt x="179718" y="40256"/>
                      <a:pt x="215661" y="20128"/>
                    </a:cubicBezTo>
                    <a:cubicBezTo>
                      <a:pt x="251604" y="0"/>
                      <a:pt x="286110" y="176841"/>
                      <a:pt x="301925" y="209909"/>
                    </a:cubicBezTo>
                    <a:cubicBezTo>
                      <a:pt x="317740" y="242977"/>
                      <a:pt x="314145" y="230756"/>
                      <a:pt x="310551" y="218535"/>
                    </a:cubicBezTo>
                  </a:path>
                </a:pathLst>
              </a:cu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effectLst/>
                  <a:latin typeface="Arial" charset="0"/>
                  <a:ea typeface="Microsoft YaHei" charset="-122"/>
                </a:endParaRPr>
              </a:p>
            </p:txBody>
          </p:sp>
          <p:sp>
            <p:nvSpPr>
              <p:cNvPr id="30" name="Dowolny kształt 29"/>
              <p:cNvSpPr/>
              <p:nvPr/>
            </p:nvSpPr>
            <p:spPr bwMode="auto">
              <a:xfrm>
                <a:off x="2611420" y="5065721"/>
                <a:ext cx="317740" cy="357996"/>
              </a:xfrm>
              <a:custGeom>
                <a:avLst/>
                <a:gdLst>
                  <a:gd name="connsiteX0" fmla="*/ 0 w 317740"/>
                  <a:gd name="connsiteY0" fmla="*/ 184030 h 357996"/>
                  <a:gd name="connsiteX1" fmla="*/ 86264 w 317740"/>
                  <a:gd name="connsiteY1" fmla="*/ 330679 h 357996"/>
                  <a:gd name="connsiteX2" fmla="*/ 215661 w 317740"/>
                  <a:gd name="connsiteY2" fmla="*/ 20128 h 357996"/>
                  <a:gd name="connsiteX3" fmla="*/ 301925 w 317740"/>
                  <a:gd name="connsiteY3" fmla="*/ 209909 h 357996"/>
                  <a:gd name="connsiteX4" fmla="*/ 310551 w 317740"/>
                  <a:gd name="connsiteY4" fmla="*/ 218535 h 357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740" h="357996">
                    <a:moveTo>
                      <a:pt x="0" y="184030"/>
                    </a:moveTo>
                    <a:cubicBezTo>
                      <a:pt x="25160" y="271013"/>
                      <a:pt x="50321" y="357996"/>
                      <a:pt x="86264" y="330679"/>
                    </a:cubicBezTo>
                    <a:cubicBezTo>
                      <a:pt x="122208" y="303362"/>
                      <a:pt x="179718" y="40256"/>
                      <a:pt x="215661" y="20128"/>
                    </a:cubicBezTo>
                    <a:cubicBezTo>
                      <a:pt x="251604" y="0"/>
                      <a:pt x="286110" y="176841"/>
                      <a:pt x="301925" y="209909"/>
                    </a:cubicBezTo>
                    <a:cubicBezTo>
                      <a:pt x="317740" y="242977"/>
                      <a:pt x="314145" y="230756"/>
                      <a:pt x="310551" y="218535"/>
                    </a:cubicBezTo>
                  </a:path>
                </a:pathLst>
              </a:cu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effectLst/>
                  <a:latin typeface="Arial" charset="0"/>
                  <a:ea typeface="Microsoft YaHei" charset="-122"/>
                </a:endParaRPr>
              </a:p>
            </p:txBody>
          </p:sp>
          <p:grpSp>
            <p:nvGrpSpPr>
              <p:cNvPr id="4" name="Grupa 268"/>
              <p:cNvGrpSpPr/>
              <p:nvPr/>
            </p:nvGrpSpPr>
            <p:grpSpPr>
              <a:xfrm>
                <a:off x="2916000" y="5065721"/>
                <a:ext cx="617281" cy="380139"/>
                <a:chOff x="2897172" y="5065721"/>
                <a:chExt cx="617281" cy="380139"/>
              </a:xfrm>
            </p:grpSpPr>
            <p:sp>
              <p:nvSpPr>
                <p:cNvPr id="32" name="Dowolny kształt 31"/>
                <p:cNvSpPr/>
                <p:nvPr/>
              </p:nvSpPr>
              <p:spPr bwMode="auto">
                <a:xfrm>
                  <a:off x="2897172" y="5065721"/>
                  <a:ext cx="317740" cy="357996"/>
                </a:xfrm>
                <a:custGeom>
                  <a:avLst/>
                  <a:gdLst>
                    <a:gd name="connsiteX0" fmla="*/ 0 w 317740"/>
                    <a:gd name="connsiteY0" fmla="*/ 184030 h 357996"/>
                    <a:gd name="connsiteX1" fmla="*/ 86264 w 317740"/>
                    <a:gd name="connsiteY1" fmla="*/ 330679 h 357996"/>
                    <a:gd name="connsiteX2" fmla="*/ 215661 w 317740"/>
                    <a:gd name="connsiteY2" fmla="*/ 20128 h 357996"/>
                    <a:gd name="connsiteX3" fmla="*/ 301925 w 317740"/>
                    <a:gd name="connsiteY3" fmla="*/ 209909 h 357996"/>
                    <a:gd name="connsiteX4" fmla="*/ 310551 w 317740"/>
                    <a:gd name="connsiteY4" fmla="*/ 218535 h 357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7740" h="357996">
                      <a:moveTo>
                        <a:pt x="0" y="184030"/>
                      </a:moveTo>
                      <a:cubicBezTo>
                        <a:pt x="25160" y="271013"/>
                        <a:pt x="50321" y="357996"/>
                        <a:pt x="86264" y="330679"/>
                      </a:cubicBezTo>
                      <a:cubicBezTo>
                        <a:pt x="122208" y="303362"/>
                        <a:pt x="179718" y="40256"/>
                        <a:pt x="215661" y="20128"/>
                      </a:cubicBezTo>
                      <a:cubicBezTo>
                        <a:pt x="251604" y="0"/>
                        <a:pt x="286110" y="176841"/>
                        <a:pt x="301925" y="209909"/>
                      </a:cubicBezTo>
                      <a:cubicBezTo>
                        <a:pt x="317740" y="242977"/>
                        <a:pt x="314145" y="230756"/>
                        <a:pt x="310551" y="218535"/>
                      </a:cubicBezTo>
                    </a:path>
                  </a:pathLst>
                </a:cu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57200" rtl="0" eaLnBrk="1" fontAlgn="base" latinLnBrk="0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pl-PL" sz="1800" b="0" i="0" u="none" strike="noStrike" cap="none" normalizeH="0" baseline="0" smtClean="0">
                    <a:ln>
                      <a:noFill/>
                    </a:ln>
                    <a:effectLst/>
                    <a:latin typeface="Arial" charset="0"/>
                    <a:ea typeface="Microsoft YaHei" charset="-122"/>
                  </a:endParaRPr>
                </a:p>
              </p:txBody>
            </p:sp>
            <p:sp>
              <p:nvSpPr>
                <p:cNvPr id="33" name="Dowolny kształt 32"/>
                <p:cNvSpPr/>
                <p:nvPr/>
              </p:nvSpPr>
              <p:spPr bwMode="auto">
                <a:xfrm>
                  <a:off x="3196713" y="5087864"/>
                  <a:ext cx="317740" cy="357996"/>
                </a:xfrm>
                <a:custGeom>
                  <a:avLst/>
                  <a:gdLst>
                    <a:gd name="connsiteX0" fmla="*/ 0 w 317740"/>
                    <a:gd name="connsiteY0" fmla="*/ 184030 h 357996"/>
                    <a:gd name="connsiteX1" fmla="*/ 86264 w 317740"/>
                    <a:gd name="connsiteY1" fmla="*/ 330679 h 357996"/>
                    <a:gd name="connsiteX2" fmla="*/ 215661 w 317740"/>
                    <a:gd name="connsiteY2" fmla="*/ 20128 h 357996"/>
                    <a:gd name="connsiteX3" fmla="*/ 301925 w 317740"/>
                    <a:gd name="connsiteY3" fmla="*/ 209909 h 357996"/>
                    <a:gd name="connsiteX4" fmla="*/ 310551 w 317740"/>
                    <a:gd name="connsiteY4" fmla="*/ 218535 h 357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7740" h="357996">
                      <a:moveTo>
                        <a:pt x="0" y="184030"/>
                      </a:moveTo>
                      <a:cubicBezTo>
                        <a:pt x="25160" y="271013"/>
                        <a:pt x="50321" y="357996"/>
                        <a:pt x="86264" y="330679"/>
                      </a:cubicBezTo>
                      <a:cubicBezTo>
                        <a:pt x="122208" y="303362"/>
                        <a:pt x="179718" y="40256"/>
                        <a:pt x="215661" y="20128"/>
                      </a:cubicBezTo>
                      <a:cubicBezTo>
                        <a:pt x="251604" y="0"/>
                        <a:pt x="286110" y="176841"/>
                        <a:pt x="301925" y="209909"/>
                      </a:cubicBezTo>
                      <a:cubicBezTo>
                        <a:pt x="317740" y="242977"/>
                        <a:pt x="314145" y="230756"/>
                        <a:pt x="310551" y="218535"/>
                      </a:cubicBezTo>
                    </a:path>
                  </a:pathLst>
                </a:cu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57200" rtl="0" eaLnBrk="1" fontAlgn="base" latinLnBrk="0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pl-PL" sz="1800" b="0" i="0" u="none" strike="noStrike" cap="none" normalizeH="0" baseline="0" smtClean="0">
                    <a:ln>
                      <a:noFill/>
                    </a:ln>
                    <a:effectLst/>
                    <a:latin typeface="Arial" charset="0"/>
                    <a:ea typeface="Microsoft YaHei" charset="-122"/>
                  </a:endParaRPr>
                </a:p>
              </p:txBody>
            </p:sp>
          </p:grpSp>
        </p:grpSp>
        <p:cxnSp>
          <p:nvCxnSpPr>
            <p:cNvPr id="28" name="Łącznik prosty ze strzałką 27"/>
            <p:cNvCxnSpPr>
              <a:stCxn id="33" idx="4"/>
            </p:cNvCxnSpPr>
            <p:nvPr/>
          </p:nvCxnSpPr>
          <p:spPr bwMode="auto">
            <a:xfrm>
              <a:off x="3526092" y="5151389"/>
              <a:ext cx="348612" cy="15953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7" name="Elipsa 36"/>
          <p:cNvSpPr/>
          <p:nvPr/>
        </p:nvSpPr>
        <p:spPr>
          <a:xfrm>
            <a:off x="4429124" y="3500438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357554" y="500042"/>
            <a:ext cx="2521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Zjawisko comptonowskie</a:t>
            </a:r>
            <a:endParaRPr lang="pl-PL" dirty="0"/>
          </a:p>
        </p:txBody>
      </p:sp>
      <p:cxnSp>
        <p:nvCxnSpPr>
          <p:cNvPr id="13" name="Łącznik prosty ze strzałką 12"/>
          <p:cNvCxnSpPr/>
          <p:nvPr/>
        </p:nvCxnSpPr>
        <p:spPr>
          <a:xfrm rot="5400000" flipH="1" flipV="1">
            <a:off x="2715406" y="3785396"/>
            <a:ext cx="4000528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1785918" y="3786190"/>
            <a:ext cx="528641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a 274"/>
          <p:cNvGrpSpPr/>
          <p:nvPr/>
        </p:nvGrpSpPr>
        <p:grpSpPr>
          <a:xfrm rot="19435571">
            <a:off x="5349974" y="2431565"/>
            <a:ext cx="2286016" cy="285751"/>
            <a:chOff x="2311879" y="5043578"/>
            <a:chExt cx="1562825" cy="165019"/>
          </a:xfrm>
        </p:grpSpPr>
        <p:grpSp>
          <p:nvGrpSpPr>
            <p:cNvPr id="3" name="Grupa 269"/>
            <p:cNvGrpSpPr/>
            <p:nvPr/>
          </p:nvGrpSpPr>
          <p:grpSpPr>
            <a:xfrm>
              <a:off x="2311879" y="5043578"/>
              <a:ext cx="1221402" cy="165019"/>
              <a:chOff x="2311879" y="5043578"/>
              <a:chExt cx="1221402" cy="402282"/>
            </a:xfrm>
          </p:grpSpPr>
          <p:sp>
            <p:nvSpPr>
              <p:cNvPr id="29" name="Dowolny kształt 28"/>
              <p:cNvSpPr/>
              <p:nvPr/>
            </p:nvSpPr>
            <p:spPr bwMode="auto">
              <a:xfrm>
                <a:off x="2311879" y="5043578"/>
                <a:ext cx="317740" cy="357996"/>
              </a:xfrm>
              <a:custGeom>
                <a:avLst/>
                <a:gdLst>
                  <a:gd name="connsiteX0" fmla="*/ 0 w 317740"/>
                  <a:gd name="connsiteY0" fmla="*/ 184030 h 357996"/>
                  <a:gd name="connsiteX1" fmla="*/ 86264 w 317740"/>
                  <a:gd name="connsiteY1" fmla="*/ 330679 h 357996"/>
                  <a:gd name="connsiteX2" fmla="*/ 215661 w 317740"/>
                  <a:gd name="connsiteY2" fmla="*/ 20128 h 357996"/>
                  <a:gd name="connsiteX3" fmla="*/ 301925 w 317740"/>
                  <a:gd name="connsiteY3" fmla="*/ 209909 h 357996"/>
                  <a:gd name="connsiteX4" fmla="*/ 310551 w 317740"/>
                  <a:gd name="connsiteY4" fmla="*/ 218535 h 357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740" h="357996">
                    <a:moveTo>
                      <a:pt x="0" y="184030"/>
                    </a:moveTo>
                    <a:cubicBezTo>
                      <a:pt x="25160" y="271013"/>
                      <a:pt x="50321" y="357996"/>
                      <a:pt x="86264" y="330679"/>
                    </a:cubicBezTo>
                    <a:cubicBezTo>
                      <a:pt x="122208" y="303362"/>
                      <a:pt x="179718" y="40256"/>
                      <a:pt x="215661" y="20128"/>
                    </a:cubicBezTo>
                    <a:cubicBezTo>
                      <a:pt x="251604" y="0"/>
                      <a:pt x="286110" y="176841"/>
                      <a:pt x="301925" y="209909"/>
                    </a:cubicBezTo>
                    <a:cubicBezTo>
                      <a:pt x="317740" y="242977"/>
                      <a:pt x="314145" y="230756"/>
                      <a:pt x="310551" y="218535"/>
                    </a:cubicBezTo>
                  </a:path>
                </a:pathLst>
              </a:cu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effectLst/>
                  <a:latin typeface="Arial" charset="0"/>
                  <a:ea typeface="Microsoft YaHei" charset="-122"/>
                </a:endParaRPr>
              </a:p>
            </p:txBody>
          </p:sp>
          <p:sp>
            <p:nvSpPr>
              <p:cNvPr id="30" name="Dowolny kształt 29"/>
              <p:cNvSpPr/>
              <p:nvPr/>
            </p:nvSpPr>
            <p:spPr bwMode="auto">
              <a:xfrm>
                <a:off x="2611420" y="5065721"/>
                <a:ext cx="317740" cy="357996"/>
              </a:xfrm>
              <a:custGeom>
                <a:avLst/>
                <a:gdLst>
                  <a:gd name="connsiteX0" fmla="*/ 0 w 317740"/>
                  <a:gd name="connsiteY0" fmla="*/ 184030 h 357996"/>
                  <a:gd name="connsiteX1" fmla="*/ 86264 w 317740"/>
                  <a:gd name="connsiteY1" fmla="*/ 330679 h 357996"/>
                  <a:gd name="connsiteX2" fmla="*/ 215661 w 317740"/>
                  <a:gd name="connsiteY2" fmla="*/ 20128 h 357996"/>
                  <a:gd name="connsiteX3" fmla="*/ 301925 w 317740"/>
                  <a:gd name="connsiteY3" fmla="*/ 209909 h 357996"/>
                  <a:gd name="connsiteX4" fmla="*/ 310551 w 317740"/>
                  <a:gd name="connsiteY4" fmla="*/ 218535 h 357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740" h="357996">
                    <a:moveTo>
                      <a:pt x="0" y="184030"/>
                    </a:moveTo>
                    <a:cubicBezTo>
                      <a:pt x="25160" y="271013"/>
                      <a:pt x="50321" y="357996"/>
                      <a:pt x="86264" y="330679"/>
                    </a:cubicBezTo>
                    <a:cubicBezTo>
                      <a:pt x="122208" y="303362"/>
                      <a:pt x="179718" y="40256"/>
                      <a:pt x="215661" y="20128"/>
                    </a:cubicBezTo>
                    <a:cubicBezTo>
                      <a:pt x="251604" y="0"/>
                      <a:pt x="286110" y="176841"/>
                      <a:pt x="301925" y="209909"/>
                    </a:cubicBezTo>
                    <a:cubicBezTo>
                      <a:pt x="317740" y="242977"/>
                      <a:pt x="314145" y="230756"/>
                      <a:pt x="310551" y="218535"/>
                    </a:cubicBezTo>
                  </a:path>
                </a:pathLst>
              </a:cu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effectLst/>
                  <a:latin typeface="Arial" charset="0"/>
                  <a:ea typeface="Microsoft YaHei" charset="-122"/>
                </a:endParaRPr>
              </a:p>
            </p:txBody>
          </p:sp>
          <p:grpSp>
            <p:nvGrpSpPr>
              <p:cNvPr id="4" name="Grupa 268"/>
              <p:cNvGrpSpPr/>
              <p:nvPr/>
            </p:nvGrpSpPr>
            <p:grpSpPr>
              <a:xfrm>
                <a:off x="2916000" y="5065721"/>
                <a:ext cx="617281" cy="380139"/>
                <a:chOff x="2897172" y="5065721"/>
                <a:chExt cx="617281" cy="380139"/>
              </a:xfrm>
            </p:grpSpPr>
            <p:sp>
              <p:nvSpPr>
                <p:cNvPr id="32" name="Dowolny kształt 31"/>
                <p:cNvSpPr/>
                <p:nvPr/>
              </p:nvSpPr>
              <p:spPr bwMode="auto">
                <a:xfrm>
                  <a:off x="2897172" y="5065721"/>
                  <a:ext cx="317740" cy="357996"/>
                </a:xfrm>
                <a:custGeom>
                  <a:avLst/>
                  <a:gdLst>
                    <a:gd name="connsiteX0" fmla="*/ 0 w 317740"/>
                    <a:gd name="connsiteY0" fmla="*/ 184030 h 357996"/>
                    <a:gd name="connsiteX1" fmla="*/ 86264 w 317740"/>
                    <a:gd name="connsiteY1" fmla="*/ 330679 h 357996"/>
                    <a:gd name="connsiteX2" fmla="*/ 215661 w 317740"/>
                    <a:gd name="connsiteY2" fmla="*/ 20128 h 357996"/>
                    <a:gd name="connsiteX3" fmla="*/ 301925 w 317740"/>
                    <a:gd name="connsiteY3" fmla="*/ 209909 h 357996"/>
                    <a:gd name="connsiteX4" fmla="*/ 310551 w 317740"/>
                    <a:gd name="connsiteY4" fmla="*/ 218535 h 357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7740" h="357996">
                      <a:moveTo>
                        <a:pt x="0" y="184030"/>
                      </a:moveTo>
                      <a:cubicBezTo>
                        <a:pt x="25160" y="271013"/>
                        <a:pt x="50321" y="357996"/>
                        <a:pt x="86264" y="330679"/>
                      </a:cubicBezTo>
                      <a:cubicBezTo>
                        <a:pt x="122208" y="303362"/>
                        <a:pt x="179718" y="40256"/>
                        <a:pt x="215661" y="20128"/>
                      </a:cubicBezTo>
                      <a:cubicBezTo>
                        <a:pt x="251604" y="0"/>
                        <a:pt x="286110" y="176841"/>
                        <a:pt x="301925" y="209909"/>
                      </a:cubicBezTo>
                      <a:cubicBezTo>
                        <a:pt x="317740" y="242977"/>
                        <a:pt x="314145" y="230756"/>
                        <a:pt x="310551" y="218535"/>
                      </a:cubicBezTo>
                    </a:path>
                  </a:pathLst>
                </a:cu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57200" rtl="0" eaLnBrk="1" fontAlgn="base" latinLnBrk="0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pl-PL" sz="1800" b="0" i="0" u="none" strike="noStrike" cap="none" normalizeH="0" baseline="0" smtClean="0">
                    <a:ln>
                      <a:noFill/>
                    </a:ln>
                    <a:effectLst/>
                    <a:latin typeface="Arial" charset="0"/>
                    <a:ea typeface="Microsoft YaHei" charset="-122"/>
                  </a:endParaRPr>
                </a:p>
              </p:txBody>
            </p:sp>
            <p:sp>
              <p:nvSpPr>
                <p:cNvPr id="33" name="Dowolny kształt 32"/>
                <p:cNvSpPr/>
                <p:nvPr/>
              </p:nvSpPr>
              <p:spPr bwMode="auto">
                <a:xfrm>
                  <a:off x="3196713" y="5087864"/>
                  <a:ext cx="317740" cy="357996"/>
                </a:xfrm>
                <a:custGeom>
                  <a:avLst/>
                  <a:gdLst>
                    <a:gd name="connsiteX0" fmla="*/ 0 w 317740"/>
                    <a:gd name="connsiteY0" fmla="*/ 184030 h 357996"/>
                    <a:gd name="connsiteX1" fmla="*/ 86264 w 317740"/>
                    <a:gd name="connsiteY1" fmla="*/ 330679 h 357996"/>
                    <a:gd name="connsiteX2" fmla="*/ 215661 w 317740"/>
                    <a:gd name="connsiteY2" fmla="*/ 20128 h 357996"/>
                    <a:gd name="connsiteX3" fmla="*/ 301925 w 317740"/>
                    <a:gd name="connsiteY3" fmla="*/ 209909 h 357996"/>
                    <a:gd name="connsiteX4" fmla="*/ 310551 w 317740"/>
                    <a:gd name="connsiteY4" fmla="*/ 218535 h 357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7740" h="357996">
                      <a:moveTo>
                        <a:pt x="0" y="184030"/>
                      </a:moveTo>
                      <a:cubicBezTo>
                        <a:pt x="25160" y="271013"/>
                        <a:pt x="50321" y="357996"/>
                        <a:pt x="86264" y="330679"/>
                      </a:cubicBezTo>
                      <a:cubicBezTo>
                        <a:pt x="122208" y="303362"/>
                        <a:pt x="179718" y="40256"/>
                        <a:pt x="215661" y="20128"/>
                      </a:cubicBezTo>
                      <a:cubicBezTo>
                        <a:pt x="251604" y="0"/>
                        <a:pt x="286110" y="176841"/>
                        <a:pt x="301925" y="209909"/>
                      </a:cubicBezTo>
                      <a:cubicBezTo>
                        <a:pt x="317740" y="242977"/>
                        <a:pt x="314145" y="230756"/>
                        <a:pt x="310551" y="218535"/>
                      </a:cubicBezTo>
                    </a:path>
                  </a:pathLst>
                </a:cu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57200" rtl="0" eaLnBrk="1" fontAlgn="base" latinLnBrk="0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pl-PL" sz="1800" b="0" i="0" u="none" strike="noStrike" cap="none" normalizeH="0" baseline="0" smtClean="0">
                    <a:ln>
                      <a:noFill/>
                    </a:ln>
                    <a:effectLst/>
                    <a:latin typeface="Arial" charset="0"/>
                    <a:ea typeface="Microsoft YaHei" charset="-122"/>
                  </a:endParaRPr>
                </a:p>
              </p:txBody>
            </p:sp>
          </p:grpSp>
        </p:grpSp>
        <p:cxnSp>
          <p:nvCxnSpPr>
            <p:cNvPr id="28" name="Łącznik prosty ze strzałką 27"/>
            <p:cNvCxnSpPr>
              <a:stCxn id="33" idx="4"/>
            </p:cNvCxnSpPr>
            <p:nvPr/>
          </p:nvCxnSpPr>
          <p:spPr bwMode="auto">
            <a:xfrm>
              <a:off x="3526092" y="5151389"/>
              <a:ext cx="348612" cy="15953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15" name="Łącznik prosty 14"/>
          <p:cNvCxnSpPr/>
          <p:nvPr/>
        </p:nvCxnSpPr>
        <p:spPr>
          <a:xfrm flipV="1">
            <a:off x="4714876" y="1571612"/>
            <a:ext cx="3357586" cy="2214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4714876" y="3786190"/>
            <a:ext cx="3000396" cy="25003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ipsa 36"/>
          <p:cNvSpPr/>
          <p:nvPr/>
        </p:nvSpPr>
        <p:spPr>
          <a:xfrm>
            <a:off x="6143636" y="4929198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Łuk 17"/>
          <p:cNvSpPr/>
          <p:nvPr/>
        </p:nvSpPr>
        <p:spPr>
          <a:xfrm rot="158167">
            <a:off x="5019826" y="3372209"/>
            <a:ext cx="656492" cy="84993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Łuk 18"/>
          <p:cNvSpPr/>
          <p:nvPr/>
        </p:nvSpPr>
        <p:spPr>
          <a:xfrm rot="4378421">
            <a:off x="4868905" y="3466675"/>
            <a:ext cx="1115769" cy="997982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ole tekstowe 19"/>
          <p:cNvSpPr txBox="1"/>
          <p:nvPr/>
        </p:nvSpPr>
        <p:spPr>
          <a:xfrm>
            <a:off x="5286380" y="335756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smtClean="0">
                <a:latin typeface="Symbol" pitchFamily="18" charset="2"/>
              </a:rPr>
              <a:t>j</a:t>
            </a:r>
            <a:endParaRPr lang="pl-PL" i="1" dirty="0">
              <a:latin typeface="Symbol" pitchFamily="18" charset="2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5572132" y="392906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smtClean="0">
                <a:latin typeface="Symbol" pitchFamily="18" charset="2"/>
              </a:rPr>
              <a:t>q</a:t>
            </a:r>
            <a:endParaRPr lang="pl-PL" i="1" dirty="0">
              <a:latin typeface="Symbol" pitchFamily="18" charset="2"/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6357950" y="200024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Symbol" pitchFamily="18" charset="2"/>
              </a:rPr>
              <a:t>l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’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7072330" y="55007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smtClean="0">
                <a:latin typeface="Arial" pitchFamily="34" charset="0"/>
                <a:cs typeface="Arial" pitchFamily="34" charset="0"/>
              </a:rPr>
              <a:t>v</a:t>
            </a:r>
            <a:endParaRPr lang="pl-PL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Łącznik prosty ze strzałką 25"/>
          <p:cNvCxnSpPr>
            <a:stCxn id="37" idx="5"/>
          </p:cNvCxnSpPr>
          <p:nvPr/>
        </p:nvCxnSpPr>
        <p:spPr>
          <a:xfrm rot="16200000" flipH="1">
            <a:off x="6702883" y="5345568"/>
            <a:ext cx="583761" cy="7266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357554" y="500042"/>
            <a:ext cx="2521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Zjawisko comptonowskie</a:t>
            </a:r>
            <a:endParaRPr lang="pl-PL" dirty="0"/>
          </a:p>
        </p:txBody>
      </p:sp>
      <p:cxnSp>
        <p:nvCxnSpPr>
          <p:cNvPr id="13" name="Łącznik prosty ze strzałką 12"/>
          <p:cNvCxnSpPr/>
          <p:nvPr/>
        </p:nvCxnSpPr>
        <p:spPr>
          <a:xfrm rot="5400000" flipH="1" flipV="1">
            <a:off x="2715406" y="3785396"/>
            <a:ext cx="4000528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1785918" y="3786190"/>
            <a:ext cx="528641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a 274"/>
          <p:cNvGrpSpPr/>
          <p:nvPr/>
        </p:nvGrpSpPr>
        <p:grpSpPr>
          <a:xfrm rot="19435571">
            <a:off x="5349974" y="2431565"/>
            <a:ext cx="2286016" cy="285751"/>
            <a:chOff x="2311879" y="5043578"/>
            <a:chExt cx="1562825" cy="165019"/>
          </a:xfrm>
        </p:grpSpPr>
        <p:grpSp>
          <p:nvGrpSpPr>
            <p:cNvPr id="3" name="Grupa 269"/>
            <p:cNvGrpSpPr/>
            <p:nvPr/>
          </p:nvGrpSpPr>
          <p:grpSpPr>
            <a:xfrm>
              <a:off x="2311879" y="5043578"/>
              <a:ext cx="1221402" cy="165019"/>
              <a:chOff x="2311879" y="5043578"/>
              <a:chExt cx="1221402" cy="402282"/>
            </a:xfrm>
          </p:grpSpPr>
          <p:sp>
            <p:nvSpPr>
              <p:cNvPr id="29" name="Dowolny kształt 28"/>
              <p:cNvSpPr/>
              <p:nvPr/>
            </p:nvSpPr>
            <p:spPr bwMode="auto">
              <a:xfrm>
                <a:off x="2311879" y="5043578"/>
                <a:ext cx="317740" cy="357996"/>
              </a:xfrm>
              <a:custGeom>
                <a:avLst/>
                <a:gdLst>
                  <a:gd name="connsiteX0" fmla="*/ 0 w 317740"/>
                  <a:gd name="connsiteY0" fmla="*/ 184030 h 357996"/>
                  <a:gd name="connsiteX1" fmla="*/ 86264 w 317740"/>
                  <a:gd name="connsiteY1" fmla="*/ 330679 h 357996"/>
                  <a:gd name="connsiteX2" fmla="*/ 215661 w 317740"/>
                  <a:gd name="connsiteY2" fmla="*/ 20128 h 357996"/>
                  <a:gd name="connsiteX3" fmla="*/ 301925 w 317740"/>
                  <a:gd name="connsiteY3" fmla="*/ 209909 h 357996"/>
                  <a:gd name="connsiteX4" fmla="*/ 310551 w 317740"/>
                  <a:gd name="connsiteY4" fmla="*/ 218535 h 357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740" h="357996">
                    <a:moveTo>
                      <a:pt x="0" y="184030"/>
                    </a:moveTo>
                    <a:cubicBezTo>
                      <a:pt x="25160" y="271013"/>
                      <a:pt x="50321" y="357996"/>
                      <a:pt x="86264" y="330679"/>
                    </a:cubicBezTo>
                    <a:cubicBezTo>
                      <a:pt x="122208" y="303362"/>
                      <a:pt x="179718" y="40256"/>
                      <a:pt x="215661" y="20128"/>
                    </a:cubicBezTo>
                    <a:cubicBezTo>
                      <a:pt x="251604" y="0"/>
                      <a:pt x="286110" y="176841"/>
                      <a:pt x="301925" y="209909"/>
                    </a:cubicBezTo>
                    <a:cubicBezTo>
                      <a:pt x="317740" y="242977"/>
                      <a:pt x="314145" y="230756"/>
                      <a:pt x="310551" y="218535"/>
                    </a:cubicBezTo>
                  </a:path>
                </a:pathLst>
              </a:cu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effectLst/>
                  <a:latin typeface="Arial" charset="0"/>
                  <a:ea typeface="Microsoft YaHei" charset="-122"/>
                </a:endParaRPr>
              </a:p>
            </p:txBody>
          </p:sp>
          <p:sp>
            <p:nvSpPr>
              <p:cNvPr id="30" name="Dowolny kształt 29"/>
              <p:cNvSpPr/>
              <p:nvPr/>
            </p:nvSpPr>
            <p:spPr bwMode="auto">
              <a:xfrm>
                <a:off x="2611420" y="5065721"/>
                <a:ext cx="317740" cy="357996"/>
              </a:xfrm>
              <a:custGeom>
                <a:avLst/>
                <a:gdLst>
                  <a:gd name="connsiteX0" fmla="*/ 0 w 317740"/>
                  <a:gd name="connsiteY0" fmla="*/ 184030 h 357996"/>
                  <a:gd name="connsiteX1" fmla="*/ 86264 w 317740"/>
                  <a:gd name="connsiteY1" fmla="*/ 330679 h 357996"/>
                  <a:gd name="connsiteX2" fmla="*/ 215661 w 317740"/>
                  <a:gd name="connsiteY2" fmla="*/ 20128 h 357996"/>
                  <a:gd name="connsiteX3" fmla="*/ 301925 w 317740"/>
                  <a:gd name="connsiteY3" fmla="*/ 209909 h 357996"/>
                  <a:gd name="connsiteX4" fmla="*/ 310551 w 317740"/>
                  <a:gd name="connsiteY4" fmla="*/ 218535 h 357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740" h="357996">
                    <a:moveTo>
                      <a:pt x="0" y="184030"/>
                    </a:moveTo>
                    <a:cubicBezTo>
                      <a:pt x="25160" y="271013"/>
                      <a:pt x="50321" y="357996"/>
                      <a:pt x="86264" y="330679"/>
                    </a:cubicBezTo>
                    <a:cubicBezTo>
                      <a:pt x="122208" y="303362"/>
                      <a:pt x="179718" y="40256"/>
                      <a:pt x="215661" y="20128"/>
                    </a:cubicBezTo>
                    <a:cubicBezTo>
                      <a:pt x="251604" y="0"/>
                      <a:pt x="286110" y="176841"/>
                      <a:pt x="301925" y="209909"/>
                    </a:cubicBezTo>
                    <a:cubicBezTo>
                      <a:pt x="317740" y="242977"/>
                      <a:pt x="314145" y="230756"/>
                      <a:pt x="310551" y="218535"/>
                    </a:cubicBezTo>
                  </a:path>
                </a:pathLst>
              </a:cu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effectLst/>
                  <a:latin typeface="Arial" charset="0"/>
                  <a:ea typeface="Microsoft YaHei" charset="-122"/>
                </a:endParaRPr>
              </a:p>
            </p:txBody>
          </p:sp>
          <p:grpSp>
            <p:nvGrpSpPr>
              <p:cNvPr id="4" name="Grupa 268"/>
              <p:cNvGrpSpPr/>
              <p:nvPr/>
            </p:nvGrpSpPr>
            <p:grpSpPr>
              <a:xfrm>
                <a:off x="2916000" y="5065721"/>
                <a:ext cx="617281" cy="380139"/>
                <a:chOff x="2897172" y="5065721"/>
                <a:chExt cx="617281" cy="380139"/>
              </a:xfrm>
            </p:grpSpPr>
            <p:sp>
              <p:nvSpPr>
                <p:cNvPr id="32" name="Dowolny kształt 31"/>
                <p:cNvSpPr/>
                <p:nvPr/>
              </p:nvSpPr>
              <p:spPr bwMode="auto">
                <a:xfrm>
                  <a:off x="2897172" y="5065721"/>
                  <a:ext cx="317740" cy="357996"/>
                </a:xfrm>
                <a:custGeom>
                  <a:avLst/>
                  <a:gdLst>
                    <a:gd name="connsiteX0" fmla="*/ 0 w 317740"/>
                    <a:gd name="connsiteY0" fmla="*/ 184030 h 357996"/>
                    <a:gd name="connsiteX1" fmla="*/ 86264 w 317740"/>
                    <a:gd name="connsiteY1" fmla="*/ 330679 h 357996"/>
                    <a:gd name="connsiteX2" fmla="*/ 215661 w 317740"/>
                    <a:gd name="connsiteY2" fmla="*/ 20128 h 357996"/>
                    <a:gd name="connsiteX3" fmla="*/ 301925 w 317740"/>
                    <a:gd name="connsiteY3" fmla="*/ 209909 h 357996"/>
                    <a:gd name="connsiteX4" fmla="*/ 310551 w 317740"/>
                    <a:gd name="connsiteY4" fmla="*/ 218535 h 357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7740" h="357996">
                      <a:moveTo>
                        <a:pt x="0" y="184030"/>
                      </a:moveTo>
                      <a:cubicBezTo>
                        <a:pt x="25160" y="271013"/>
                        <a:pt x="50321" y="357996"/>
                        <a:pt x="86264" y="330679"/>
                      </a:cubicBezTo>
                      <a:cubicBezTo>
                        <a:pt x="122208" y="303362"/>
                        <a:pt x="179718" y="40256"/>
                        <a:pt x="215661" y="20128"/>
                      </a:cubicBezTo>
                      <a:cubicBezTo>
                        <a:pt x="251604" y="0"/>
                        <a:pt x="286110" y="176841"/>
                        <a:pt x="301925" y="209909"/>
                      </a:cubicBezTo>
                      <a:cubicBezTo>
                        <a:pt x="317740" y="242977"/>
                        <a:pt x="314145" y="230756"/>
                        <a:pt x="310551" y="218535"/>
                      </a:cubicBezTo>
                    </a:path>
                  </a:pathLst>
                </a:cu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57200" rtl="0" eaLnBrk="1" fontAlgn="base" latinLnBrk="0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pl-PL" sz="1800" b="0" i="0" u="none" strike="noStrike" cap="none" normalizeH="0" baseline="0" smtClean="0">
                    <a:ln>
                      <a:noFill/>
                    </a:ln>
                    <a:effectLst/>
                    <a:latin typeface="Arial" charset="0"/>
                    <a:ea typeface="Microsoft YaHei" charset="-122"/>
                  </a:endParaRPr>
                </a:p>
              </p:txBody>
            </p:sp>
            <p:sp>
              <p:nvSpPr>
                <p:cNvPr id="33" name="Dowolny kształt 32"/>
                <p:cNvSpPr/>
                <p:nvPr/>
              </p:nvSpPr>
              <p:spPr bwMode="auto">
                <a:xfrm>
                  <a:off x="3196713" y="5087864"/>
                  <a:ext cx="317740" cy="357996"/>
                </a:xfrm>
                <a:custGeom>
                  <a:avLst/>
                  <a:gdLst>
                    <a:gd name="connsiteX0" fmla="*/ 0 w 317740"/>
                    <a:gd name="connsiteY0" fmla="*/ 184030 h 357996"/>
                    <a:gd name="connsiteX1" fmla="*/ 86264 w 317740"/>
                    <a:gd name="connsiteY1" fmla="*/ 330679 h 357996"/>
                    <a:gd name="connsiteX2" fmla="*/ 215661 w 317740"/>
                    <a:gd name="connsiteY2" fmla="*/ 20128 h 357996"/>
                    <a:gd name="connsiteX3" fmla="*/ 301925 w 317740"/>
                    <a:gd name="connsiteY3" fmla="*/ 209909 h 357996"/>
                    <a:gd name="connsiteX4" fmla="*/ 310551 w 317740"/>
                    <a:gd name="connsiteY4" fmla="*/ 218535 h 357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7740" h="357996">
                      <a:moveTo>
                        <a:pt x="0" y="184030"/>
                      </a:moveTo>
                      <a:cubicBezTo>
                        <a:pt x="25160" y="271013"/>
                        <a:pt x="50321" y="357996"/>
                        <a:pt x="86264" y="330679"/>
                      </a:cubicBezTo>
                      <a:cubicBezTo>
                        <a:pt x="122208" y="303362"/>
                        <a:pt x="179718" y="40256"/>
                        <a:pt x="215661" y="20128"/>
                      </a:cubicBezTo>
                      <a:cubicBezTo>
                        <a:pt x="251604" y="0"/>
                        <a:pt x="286110" y="176841"/>
                        <a:pt x="301925" y="209909"/>
                      </a:cubicBezTo>
                      <a:cubicBezTo>
                        <a:pt x="317740" y="242977"/>
                        <a:pt x="314145" y="230756"/>
                        <a:pt x="310551" y="218535"/>
                      </a:cubicBezTo>
                    </a:path>
                  </a:pathLst>
                </a:cu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57200" rtl="0" eaLnBrk="1" fontAlgn="base" latinLnBrk="0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pl-PL" sz="1800" b="0" i="0" u="none" strike="noStrike" cap="none" normalizeH="0" baseline="0" smtClean="0">
                    <a:ln>
                      <a:noFill/>
                    </a:ln>
                    <a:effectLst/>
                    <a:latin typeface="Arial" charset="0"/>
                    <a:ea typeface="Microsoft YaHei" charset="-122"/>
                  </a:endParaRPr>
                </a:p>
              </p:txBody>
            </p:sp>
          </p:grpSp>
        </p:grpSp>
        <p:cxnSp>
          <p:nvCxnSpPr>
            <p:cNvPr id="28" name="Łącznik prosty ze strzałką 27"/>
            <p:cNvCxnSpPr>
              <a:stCxn id="33" idx="4"/>
            </p:cNvCxnSpPr>
            <p:nvPr/>
          </p:nvCxnSpPr>
          <p:spPr bwMode="auto">
            <a:xfrm>
              <a:off x="3526092" y="5151389"/>
              <a:ext cx="348612" cy="15953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15" name="Łącznik prosty 14"/>
          <p:cNvCxnSpPr/>
          <p:nvPr/>
        </p:nvCxnSpPr>
        <p:spPr>
          <a:xfrm flipV="1">
            <a:off x="4714876" y="1571612"/>
            <a:ext cx="3357586" cy="2214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4714876" y="3786190"/>
            <a:ext cx="3000396" cy="25003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ipsa 36"/>
          <p:cNvSpPr/>
          <p:nvPr/>
        </p:nvSpPr>
        <p:spPr>
          <a:xfrm>
            <a:off x="6143636" y="4929198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Łuk 17"/>
          <p:cNvSpPr/>
          <p:nvPr/>
        </p:nvSpPr>
        <p:spPr>
          <a:xfrm rot="158167">
            <a:off x="5019826" y="3372209"/>
            <a:ext cx="656492" cy="84993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Łuk 18"/>
          <p:cNvSpPr/>
          <p:nvPr/>
        </p:nvSpPr>
        <p:spPr>
          <a:xfrm rot="4378421">
            <a:off x="4868905" y="3466675"/>
            <a:ext cx="1115769" cy="997982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ole tekstowe 19"/>
          <p:cNvSpPr txBox="1"/>
          <p:nvPr/>
        </p:nvSpPr>
        <p:spPr>
          <a:xfrm>
            <a:off x="5286380" y="335756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smtClean="0">
                <a:latin typeface="Symbol" pitchFamily="18" charset="2"/>
              </a:rPr>
              <a:t>j</a:t>
            </a:r>
            <a:endParaRPr lang="pl-PL" i="1" dirty="0">
              <a:latin typeface="Symbol" pitchFamily="18" charset="2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5572132" y="392906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smtClean="0">
                <a:latin typeface="Symbol" pitchFamily="18" charset="2"/>
              </a:rPr>
              <a:t>q</a:t>
            </a:r>
            <a:endParaRPr lang="pl-PL" i="1" dirty="0">
              <a:latin typeface="Symbol" pitchFamily="18" charset="2"/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6357950" y="200024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Symbol" pitchFamily="18" charset="2"/>
              </a:rPr>
              <a:t>l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’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7072330" y="55007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smtClean="0">
                <a:latin typeface="Arial" pitchFamily="34" charset="0"/>
                <a:cs typeface="Arial" pitchFamily="34" charset="0"/>
              </a:rPr>
              <a:t>v</a:t>
            </a:r>
            <a:endParaRPr lang="pl-PL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Łącznik prosty ze strzałką 25"/>
          <p:cNvCxnSpPr>
            <a:stCxn id="37" idx="5"/>
          </p:cNvCxnSpPr>
          <p:nvPr/>
        </p:nvCxnSpPr>
        <p:spPr>
          <a:xfrm rot="16200000" flipH="1">
            <a:off x="6702883" y="5345568"/>
            <a:ext cx="583761" cy="7266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upa 274"/>
          <p:cNvGrpSpPr/>
          <p:nvPr/>
        </p:nvGrpSpPr>
        <p:grpSpPr>
          <a:xfrm>
            <a:off x="2071670" y="3643315"/>
            <a:ext cx="2286016" cy="285751"/>
            <a:chOff x="2311879" y="5043578"/>
            <a:chExt cx="1562825" cy="165019"/>
          </a:xfrm>
        </p:grpSpPr>
        <p:grpSp>
          <p:nvGrpSpPr>
            <p:cNvPr id="27" name="Grupa 269"/>
            <p:cNvGrpSpPr/>
            <p:nvPr/>
          </p:nvGrpSpPr>
          <p:grpSpPr>
            <a:xfrm>
              <a:off x="2311879" y="5043578"/>
              <a:ext cx="1221402" cy="165019"/>
              <a:chOff x="2311879" y="5043578"/>
              <a:chExt cx="1221402" cy="402282"/>
            </a:xfrm>
          </p:grpSpPr>
          <p:sp>
            <p:nvSpPr>
              <p:cNvPr id="34" name="Dowolny kształt 33"/>
              <p:cNvSpPr/>
              <p:nvPr/>
            </p:nvSpPr>
            <p:spPr bwMode="auto">
              <a:xfrm>
                <a:off x="2311879" y="5043578"/>
                <a:ext cx="317740" cy="357996"/>
              </a:xfrm>
              <a:custGeom>
                <a:avLst/>
                <a:gdLst>
                  <a:gd name="connsiteX0" fmla="*/ 0 w 317740"/>
                  <a:gd name="connsiteY0" fmla="*/ 184030 h 357996"/>
                  <a:gd name="connsiteX1" fmla="*/ 86264 w 317740"/>
                  <a:gd name="connsiteY1" fmla="*/ 330679 h 357996"/>
                  <a:gd name="connsiteX2" fmla="*/ 215661 w 317740"/>
                  <a:gd name="connsiteY2" fmla="*/ 20128 h 357996"/>
                  <a:gd name="connsiteX3" fmla="*/ 301925 w 317740"/>
                  <a:gd name="connsiteY3" fmla="*/ 209909 h 357996"/>
                  <a:gd name="connsiteX4" fmla="*/ 310551 w 317740"/>
                  <a:gd name="connsiteY4" fmla="*/ 218535 h 357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740" h="357996">
                    <a:moveTo>
                      <a:pt x="0" y="184030"/>
                    </a:moveTo>
                    <a:cubicBezTo>
                      <a:pt x="25160" y="271013"/>
                      <a:pt x="50321" y="357996"/>
                      <a:pt x="86264" y="330679"/>
                    </a:cubicBezTo>
                    <a:cubicBezTo>
                      <a:pt x="122208" y="303362"/>
                      <a:pt x="179718" y="40256"/>
                      <a:pt x="215661" y="20128"/>
                    </a:cubicBezTo>
                    <a:cubicBezTo>
                      <a:pt x="251604" y="0"/>
                      <a:pt x="286110" y="176841"/>
                      <a:pt x="301925" y="209909"/>
                    </a:cubicBezTo>
                    <a:cubicBezTo>
                      <a:pt x="317740" y="242977"/>
                      <a:pt x="314145" y="230756"/>
                      <a:pt x="310551" y="218535"/>
                    </a:cubicBezTo>
                  </a:path>
                </a:pathLst>
              </a:cu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effectLst/>
                  <a:latin typeface="Arial" charset="0"/>
                  <a:ea typeface="Microsoft YaHei" charset="-122"/>
                </a:endParaRPr>
              </a:p>
            </p:txBody>
          </p:sp>
          <p:sp>
            <p:nvSpPr>
              <p:cNvPr id="35" name="Dowolny kształt 34"/>
              <p:cNvSpPr/>
              <p:nvPr/>
            </p:nvSpPr>
            <p:spPr bwMode="auto">
              <a:xfrm>
                <a:off x="2611420" y="5065721"/>
                <a:ext cx="317740" cy="357996"/>
              </a:xfrm>
              <a:custGeom>
                <a:avLst/>
                <a:gdLst>
                  <a:gd name="connsiteX0" fmla="*/ 0 w 317740"/>
                  <a:gd name="connsiteY0" fmla="*/ 184030 h 357996"/>
                  <a:gd name="connsiteX1" fmla="*/ 86264 w 317740"/>
                  <a:gd name="connsiteY1" fmla="*/ 330679 h 357996"/>
                  <a:gd name="connsiteX2" fmla="*/ 215661 w 317740"/>
                  <a:gd name="connsiteY2" fmla="*/ 20128 h 357996"/>
                  <a:gd name="connsiteX3" fmla="*/ 301925 w 317740"/>
                  <a:gd name="connsiteY3" fmla="*/ 209909 h 357996"/>
                  <a:gd name="connsiteX4" fmla="*/ 310551 w 317740"/>
                  <a:gd name="connsiteY4" fmla="*/ 218535 h 357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740" h="357996">
                    <a:moveTo>
                      <a:pt x="0" y="184030"/>
                    </a:moveTo>
                    <a:cubicBezTo>
                      <a:pt x="25160" y="271013"/>
                      <a:pt x="50321" y="357996"/>
                      <a:pt x="86264" y="330679"/>
                    </a:cubicBezTo>
                    <a:cubicBezTo>
                      <a:pt x="122208" y="303362"/>
                      <a:pt x="179718" y="40256"/>
                      <a:pt x="215661" y="20128"/>
                    </a:cubicBezTo>
                    <a:cubicBezTo>
                      <a:pt x="251604" y="0"/>
                      <a:pt x="286110" y="176841"/>
                      <a:pt x="301925" y="209909"/>
                    </a:cubicBezTo>
                    <a:cubicBezTo>
                      <a:pt x="317740" y="242977"/>
                      <a:pt x="314145" y="230756"/>
                      <a:pt x="310551" y="218535"/>
                    </a:cubicBezTo>
                  </a:path>
                </a:pathLst>
              </a:cu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pl-PL" sz="1800" b="0" i="0" u="none" strike="noStrike" cap="none" normalizeH="0" baseline="0" smtClean="0">
                  <a:ln>
                    <a:noFill/>
                  </a:ln>
                  <a:effectLst/>
                  <a:latin typeface="Arial" charset="0"/>
                  <a:ea typeface="Microsoft YaHei" charset="-122"/>
                </a:endParaRPr>
              </a:p>
            </p:txBody>
          </p:sp>
          <p:grpSp>
            <p:nvGrpSpPr>
              <p:cNvPr id="36" name="Grupa 268"/>
              <p:cNvGrpSpPr/>
              <p:nvPr/>
            </p:nvGrpSpPr>
            <p:grpSpPr>
              <a:xfrm>
                <a:off x="2916000" y="5065721"/>
                <a:ext cx="617281" cy="380139"/>
                <a:chOff x="2897172" y="5065721"/>
                <a:chExt cx="617281" cy="380139"/>
              </a:xfrm>
            </p:grpSpPr>
            <p:sp>
              <p:nvSpPr>
                <p:cNvPr id="38" name="Dowolny kształt 37"/>
                <p:cNvSpPr/>
                <p:nvPr/>
              </p:nvSpPr>
              <p:spPr bwMode="auto">
                <a:xfrm>
                  <a:off x="2897172" y="5065721"/>
                  <a:ext cx="317740" cy="357996"/>
                </a:xfrm>
                <a:custGeom>
                  <a:avLst/>
                  <a:gdLst>
                    <a:gd name="connsiteX0" fmla="*/ 0 w 317740"/>
                    <a:gd name="connsiteY0" fmla="*/ 184030 h 357996"/>
                    <a:gd name="connsiteX1" fmla="*/ 86264 w 317740"/>
                    <a:gd name="connsiteY1" fmla="*/ 330679 h 357996"/>
                    <a:gd name="connsiteX2" fmla="*/ 215661 w 317740"/>
                    <a:gd name="connsiteY2" fmla="*/ 20128 h 357996"/>
                    <a:gd name="connsiteX3" fmla="*/ 301925 w 317740"/>
                    <a:gd name="connsiteY3" fmla="*/ 209909 h 357996"/>
                    <a:gd name="connsiteX4" fmla="*/ 310551 w 317740"/>
                    <a:gd name="connsiteY4" fmla="*/ 218535 h 357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7740" h="357996">
                      <a:moveTo>
                        <a:pt x="0" y="184030"/>
                      </a:moveTo>
                      <a:cubicBezTo>
                        <a:pt x="25160" y="271013"/>
                        <a:pt x="50321" y="357996"/>
                        <a:pt x="86264" y="330679"/>
                      </a:cubicBezTo>
                      <a:cubicBezTo>
                        <a:pt x="122208" y="303362"/>
                        <a:pt x="179718" y="40256"/>
                        <a:pt x="215661" y="20128"/>
                      </a:cubicBezTo>
                      <a:cubicBezTo>
                        <a:pt x="251604" y="0"/>
                        <a:pt x="286110" y="176841"/>
                        <a:pt x="301925" y="209909"/>
                      </a:cubicBezTo>
                      <a:cubicBezTo>
                        <a:pt x="317740" y="242977"/>
                        <a:pt x="314145" y="230756"/>
                        <a:pt x="310551" y="218535"/>
                      </a:cubicBezTo>
                    </a:path>
                  </a:pathLst>
                </a:cu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57200" rtl="0" eaLnBrk="1" fontAlgn="base" latinLnBrk="0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pl-PL" sz="1800" b="0" i="0" u="none" strike="noStrike" cap="none" normalizeH="0" baseline="0" smtClean="0">
                    <a:ln>
                      <a:noFill/>
                    </a:ln>
                    <a:effectLst/>
                    <a:latin typeface="Arial" charset="0"/>
                    <a:ea typeface="Microsoft YaHei" charset="-122"/>
                  </a:endParaRPr>
                </a:p>
              </p:txBody>
            </p:sp>
            <p:sp>
              <p:nvSpPr>
                <p:cNvPr id="39" name="Dowolny kształt 38"/>
                <p:cNvSpPr/>
                <p:nvPr/>
              </p:nvSpPr>
              <p:spPr bwMode="auto">
                <a:xfrm>
                  <a:off x="3196713" y="5087864"/>
                  <a:ext cx="317740" cy="357996"/>
                </a:xfrm>
                <a:custGeom>
                  <a:avLst/>
                  <a:gdLst>
                    <a:gd name="connsiteX0" fmla="*/ 0 w 317740"/>
                    <a:gd name="connsiteY0" fmla="*/ 184030 h 357996"/>
                    <a:gd name="connsiteX1" fmla="*/ 86264 w 317740"/>
                    <a:gd name="connsiteY1" fmla="*/ 330679 h 357996"/>
                    <a:gd name="connsiteX2" fmla="*/ 215661 w 317740"/>
                    <a:gd name="connsiteY2" fmla="*/ 20128 h 357996"/>
                    <a:gd name="connsiteX3" fmla="*/ 301925 w 317740"/>
                    <a:gd name="connsiteY3" fmla="*/ 209909 h 357996"/>
                    <a:gd name="connsiteX4" fmla="*/ 310551 w 317740"/>
                    <a:gd name="connsiteY4" fmla="*/ 218535 h 357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7740" h="357996">
                      <a:moveTo>
                        <a:pt x="0" y="184030"/>
                      </a:moveTo>
                      <a:cubicBezTo>
                        <a:pt x="25160" y="271013"/>
                        <a:pt x="50321" y="357996"/>
                        <a:pt x="86264" y="330679"/>
                      </a:cubicBezTo>
                      <a:cubicBezTo>
                        <a:pt x="122208" y="303362"/>
                        <a:pt x="179718" y="40256"/>
                        <a:pt x="215661" y="20128"/>
                      </a:cubicBezTo>
                      <a:cubicBezTo>
                        <a:pt x="251604" y="0"/>
                        <a:pt x="286110" y="176841"/>
                        <a:pt x="301925" y="209909"/>
                      </a:cubicBezTo>
                      <a:cubicBezTo>
                        <a:pt x="317740" y="242977"/>
                        <a:pt x="314145" y="230756"/>
                        <a:pt x="310551" y="218535"/>
                      </a:cubicBezTo>
                    </a:path>
                  </a:pathLst>
                </a:cu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57200" rtl="0" eaLnBrk="1" fontAlgn="base" latinLnBrk="0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pl-PL" sz="1800" b="0" i="0" u="none" strike="noStrike" cap="none" normalizeH="0" baseline="0" smtClean="0">
                    <a:ln>
                      <a:noFill/>
                    </a:ln>
                    <a:effectLst/>
                    <a:latin typeface="Arial" charset="0"/>
                    <a:ea typeface="Microsoft YaHei" charset="-122"/>
                  </a:endParaRPr>
                </a:p>
              </p:txBody>
            </p:sp>
          </p:grpSp>
        </p:grpSp>
        <p:cxnSp>
          <p:nvCxnSpPr>
            <p:cNvPr id="31" name="Łącznik prosty ze strzałką 30"/>
            <p:cNvCxnSpPr>
              <a:stCxn id="39" idx="4"/>
            </p:cNvCxnSpPr>
            <p:nvPr/>
          </p:nvCxnSpPr>
          <p:spPr bwMode="auto">
            <a:xfrm>
              <a:off x="3526092" y="5151389"/>
              <a:ext cx="348612" cy="15953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40" name="Elipsa 39"/>
          <p:cNvSpPr/>
          <p:nvPr/>
        </p:nvSpPr>
        <p:spPr>
          <a:xfrm>
            <a:off x="4429124" y="3500438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ole tekstowe 40"/>
          <p:cNvSpPr txBox="1"/>
          <p:nvPr/>
        </p:nvSpPr>
        <p:spPr>
          <a:xfrm>
            <a:off x="4286248" y="18573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smtClean="0">
                <a:latin typeface="Arial" pitchFamily="34" charset="0"/>
                <a:cs typeface="Arial" pitchFamily="34" charset="0"/>
              </a:rPr>
              <a:t>y</a:t>
            </a:r>
            <a:endParaRPr lang="pl-PL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pole tekstowe 41"/>
          <p:cNvSpPr txBox="1"/>
          <p:nvPr/>
        </p:nvSpPr>
        <p:spPr>
          <a:xfrm>
            <a:off x="6715140" y="3429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smtClean="0">
                <a:latin typeface="Arial" pitchFamily="34" charset="0"/>
                <a:cs typeface="Arial" pitchFamily="34" charset="0"/>
              </a:rPr>
              <a:t>x</a:t>
            </a:r>
            <a:endParaRPr lang="pl-PL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pole tekstowe 42"/>
          <p:cNvSpPr txBox="1"/>
          <p:nvPr/>
        </p:nvSpPr>
        <p:spPr>
          <a:xfrm>
            <a:off x="2786050" y="328612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Symbol" pitchFamily="18" charset="2"/>
              </a:rPr>
              <a:t>l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357422" y="214290"/>
            <a:ext cx="4643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Światło jako fala prawdopodobieństwa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http://www.nobelprize.org/nobel_prizes/physics/articles/ekspong/images/fig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428736"/>
            <a:ext cx="6929454" cy="5220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357422" y="214290"/>
            <a:ext cx="4643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Światło jako fala prawdopodobieństwa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02" name="Picture 2" descr="http://25.media.tumblr.com/tumblr_lqdg5obG8j1qhyly2o1_12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9144000" cy="4519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4143372" y="2071678"/>
            <a:ext cx="785818" cy="785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" name="Łącznik prosty 3"/>
          <p:cNvCxnSpPr/>
          <p:nvPr/>
        </p:nvCxnSpPr>
        <p:spPr>
          <a:xfrm rot="5400000">
            <a:off x="357158" y="3000372"/>
            <a:ext cx="1285884" cy="1588"/>
          </a:xfrm>
          <a:prstGeom prst="line">
            <a:avLst/>
          </a:prstGeom>
          <a:ln w="263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 rot="5400000">
            <a:off x="7573190" y="3071016"/>
            <a:ext cx="1285884" cy="1588"/>
          </a:xfrm>
          <a:prstGeom prst="line">
            <a:avLst/>
          </a:prstGeom>
          <a:ln w="263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929190" y="2500306"/>
            <a:ext cx="3143272" cy="5000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 rot="5400000">
            <a:off x="3929852" y="3713958"/>
            <a:ext cx="1285884" cy="1588"/>
          </a:xfrm>
          <a:prstGeom prst="line">
            <a:avLst/>
          </a:prstGeom>
          <a:ln w="263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357422" y="214290"/>
            <a:ext cx="4643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Światło jako fala prawdopodobieństwa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4143372" y="2071678"/>
            <a:ext cx="785818" cy="785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" name="Łącznik prosty 3"/>
          <p:cNvCxnSpPr/>
          <p:nvPr/>
        </p:nvCxnSpPr>
        <p:spPr>
          <a:xfrm rot="5400000">
            <a:off x="357158" y="3000372"/>
            <a:ext cx="1285884" cy="1588"/>
          </a:xfrm>
          <a:prstGeom prst="line">
            <a:avLst/>
          </a:prstGeom>
          <a:ln w="263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 rot="5400000">
            <a:off x="7573190" y="3071016"/>
            <a:ext cx="1285884" cy="1588"/>
          </a:xfrm>
          <a:prstGeom prst="line">
            <a:avLst/>
          </a:prstGeom>
          <a:ln w="263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929190" y="2500306"/>
            <a:ext cx="3143272" cy="5000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rot="10800000" flipV="1">
            <a:off x="4714876" y="3071810"/>
            <a:ext cx="3286148" cy="6429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 rot="5400000">
            <a:off x="3929852" y="3713958"/>
            <a:ext cx="1285884" cy="1588"/>
          </a:xfrm>
          <a:prstGeom prst="line">
            <a:avLst/>
          </a:prstGeom>
          <a:ln w="263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357422" y="214290"/>
            <a:ext cx="4643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Światło jako fala prawdopodobieństwa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4143372" y="2071678"/>
            <a:ext cx="785818" cy="785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" name="Łącznik prosty 3"/>
          <p:cNvCxnSpPr/>
          <p:nvPr/>
        </p:nvCxnSpPr>
        <p:spPr>
          <a:xfrm rot="5400000">
            <a:off x="357158" y="3000372"/>
            <a:ext cx="1285884" cy="1588"/>
          </a:xfrm>
          <a:prstGeom prst="line">
            <a:avLst/>
          </a:prstGeom>
          <a:ln w="263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 rot="5400000">
            <a:off x="7573190" y="3071016"/>
            <a:ext cx="1285884" cy="1588"/>
          </a:xfrm>
          <a:prstGeom prst="line">
            <a:avLst/>
          </a:prstGeom>
          <a:ln w="263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929190" y="2500306"/>
            <a:ext cx="3143272" cy="5000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rot="10800000" flipV="1">
            <a:off x="4714876" y="3071810"/>
            <a:ext cx="3286148" cy="6429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 rot="5400000">
            <a:off x="3929852" y="3713958"/>
            <a:ext cx="1285884" cy="1588"/>
          </a:xfrm>
          <a:prstGeom prst="line">
            <a:avLst/>
          </a:prstGeom>
          <a:ln w="263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rot="10800000" flipV="1">
            <a:off x="1500166" y="3867152"/>
            <a:ext cx="2867044" cy="56198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357422" y="214290"/>
            <a:ext cx="4643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Światło jako fala prawdopodobieństwa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4143372" y="2071678"/>
            <a:ext cx="785818" cy="785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" name="Łącznik prosty 3"/>
          <p:cNvCxnSpPr/>
          <p:nvPr/>
        </p:nvCxnSpPr>
        <p:spPr>
          <a:xfrm rot="5400000">
            <a:off x="357158" y="3000372"/>
            <a:ext cx="1285884" cy="1588"/>
          </a:xfrm>
          <a:prstGeom prst="line">
            <a:avLst/>
          </a:prstGeom>
          <a:ln w="263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 rot="5400000">
            <a:off x="7573190" y="3071016"/>
            <a:ext cx="1285884" cy="1588"/>
          </a:xfrm>
          <a:prstGeom prst="line">
            <a:avLst/>
          </a:prstGeom>
          <a:ln w="263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929190" y="2500306"/>
            <a:ext cx="3143272" cy="5000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rot="10800000" flipV="1">
            <a:off x="4714876" y="3071810"/>
            <a:ext cx="3286148" cy="6429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 rot="5400000">
            <a:off x="3929852" y="3713958"/>
            <a:ext cx="1285884" cy="1588"/>
          </a:xfrm>
          <a:prstGeom prst="line">
            <a:avLst/>
          </a:prstGeom>
          <a:ln w="263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>
            <a:off x="4786314" y="3786190"/>
            <a:ext cx="3214710" cy="571504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rot="10800000" flipV="1">
            <a:off x="1500166" y="3867152"/>
            <a:ext cx="2867044" cy="56198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357422" y="214290"/>
            <a:ext cx="4643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Światło jako fala prawdopodobieństwa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4143372" y="2071678"/>
            <a:ext cx="785818" cy="785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" name="Łącznik prosty 3"/>
          <p:cNvCxnSpPr/>
          <p:nvPr/>
        </p:nvCxnSpPr>
        <p:spPr>
          <a:xfrm rot="5400000">
            <a:off x="357158" y="3000372"/>
            <a:ext cx="1285884" cy="1588"/>
          </a:xfrm>
          <a:prstGeom prst="line">
            <a:avLst/>
          </a:prstGeom>
          <a:ln w="263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 rot="5400000">
            <a:off x="7573190" y="3071016"/>
            <a:ext cx="1285884" cy="1588"/>
          </a:xfrm>
          <a:prstGeom prst="line">
            <a:avLst/>
          </a:prstGeom>
          <a:ln w="263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rot="10800000" flipV="1">
            <a:off x="1142976" y="2500306"/>
            <a:ext cx="3000396" cy="535785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929190" y="2500306"/>
            <a:ext cx="3143272" cy="5000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rot="10800000" flipV="1">
            <a:off x="4714876" y="3071810"/>
            <a:ext cx="3286148" cy="6429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 rot="5400000">
            <a:off x="3929852" y="3713958"/>
            <a:ext cx="1285884" cy="1588"/>
          </a:xfrm>
          <a:prstGeom prst="line">
            <a:avLst/>
          </a:prstGeom>
          <a:ln w="263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>
            <a:off x="4786314" y="3786190"/>
            <a:ext cx="3214710" cy="571504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rot="10800000" flipV="1">
            <a:off x="1500166" y="3867152"/>
            <a:ext cx="2867044" cy="56198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357422" y="214290"/>
            <a:ext cx="4643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Światło jako fala prawdopodobieństwa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428860" y="257174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Religia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929058" y="3571876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Materia nieożywiona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929058" y="585789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„Magia”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6286512" y="242886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Materia ożywiona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4143372" y="2071678"/>
            <a:ext cx="785818" cy="785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" name="Łącznik prosty 3"/>
          <p:cNvCxnSpPr/>
          <p:nvPr/>
        </p:nvCxnSpPr>
        <p:spPr>
          <a:xfrm rot="5400000">
            <a:off x="357158" y="3000372"/>
            <a:ext cx="1285884" cy="1588"/>
          </a:xfrm>
          <a:prstGeom prst="line">
            <a:avLst/>
          </a:prstGeom>
          <a:ln w="263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 rot="5400000">
            <a:off x="7573190" y="3071016"/>
            <a:ext cx="1285884" cy="1588"/>
          </a:xfrm>
          <a:prstGeom prst="line">
            <a:avLst/>
          </a:prstGeom>
          <a:ln w="263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rot="10800000" flipV="1">
            <a:off x="1142976" y="2500306"/>
            <a:ext cx="3000396" cy="535785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929190" y="2500306"/>
            <a:ext cx="3143272" cy="5000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1214414" y="3143248"/>
            <a:ext cx="3214710" cy="571504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rot="10800000" flipV="1">
            <a:off x="4714876" y="3071810"/>
            <a:ext cx="3286148" cy="6429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 rot="5400000">
            <a:off x="3929852" y="3713958"/>
            <a:ext cx="1285884" cy="1588"/>
          </a:xfrm>
          <a:prstGeom prst="line">
            <a:avLst/>
          </a:prstGeom>
          <a:ln w="263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>
            <a:off x="4786314" y="3786190"/>
            <a:ext cx="3214710" cy="571504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rot="10800000" flipV="1">
            <a:off x="1500166" y="3867152"/>
            <a:ext cx="2867044" cy="56198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357422" y="214290"/>
            <a:ext cx="4643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Światło jako fala prawdopodobieństwa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4143372" y="2071678"/>
            <a:ext cx="785818" cy="785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" name="Łącznik prosty 3"/>
          <p:cNvCxnSpPr/>
          <p:nvPr/>
        </p:nvCxnSpPr>
        <p:spPr>
          <a:xfrm rot="5400000">
            <a:off x="357158" y="3000372"/>
            <a:ext cx="1285884" cy="1588"/>
          </a:xfrm>
          <a:prstGeom prst="line">
            <a:avLst/>
          </a:prstGeom>
          <a:ln w="263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 rot="5400000">
            <a:off x="7573190" y="3071016"/>
            <a:ext cx="1285884" cy="1588"/>
          </a:xfrm>
          <a:prstGeom prst="line">
            <a:avLst/>
          </a:prstGeom>
          <a:ln w="263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rot="10800000" flipV="1">
            <a:off x="1142976" y="2500306"/>
            <a:ext cx="3000396" cy="535785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929190" y="2500306"/>
            <a:ext cx="3143272" cy="5000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1214414" y="3143248"/>
            <a:ext cx="3214710" cy="571504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rot="10800000" flipV="1">
            <a:off x="4714876" y="3071810"/>
            <a:ext cx="3286148" cy="6429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 rot="5400000">
            <a:off x="3929852" y="3713958"/>
            <a:ext cx="1285884" cy="1588"/>
          </a:xfrm>
          <a:prstGeom prst="line">
            <a:avLst/>
          </a:prstGeom>
          <a:ln w="263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>
            <a:off x="4786314" y="3786190"/>
            <a:ext cx="3214710" cy="571504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rot="10800000" flipV="1">
            <a:off x="1500166" y="3867152"/>
            <a:ext cx="2867044" cy="56198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 rot="10800000" flipV="1">
            <a:off x="1500167" y="3795714"/>
            <a:ext cx="2867044" cy="561980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357422" y="214290"/>
            <a:ext cx="4643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Światło jako fala prawdopodobieństwa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4143372" y="2071678"/>
            <a:ext cx="785818" cy="785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" name="Łącznik prosty 3"/>
          <p:cNvCxnSpPr/>
          <p:nvPr/>
        </p:nvCxnSpPr>
        <p:spPr>
          <a:xfrm rot="5400000">
            <a:off x="357158" y="3000372"/>
            <a:ext cx="1285884" cy="1588"/>
          </a:xfrm>
          <a:prstGeom prst="line">
            <a:avLst/>
          </a:prstGeom>
          <a:ln w="263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 rot="5400000">
            <a:off x="7573190" y="3071016"/>
            <a:ext cx="1285884" cy="1588"/>
          </a:xfrm>
          <a:prstGeom prst="line">
            <a:avLst/>
          </a:prstGeom>
          <a:ln w="263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rot="10800000" flipV="1">
            <a:off x="1142976" y="2500306"/>
            <a:ext cx="3000396" cy="535785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929190" y="2500306"/>
            <a:ext cx="3143272" cy="5000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1214414" y="3143248"/>
            <a:ext cx="3214710" cy="571504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rot="10800000" flipV="1">
            <a:off x="4714876" y="3071810"/>
            <a:ext cx="3286148" cy="6429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 rot="5400000">
            <a:off x="3929852" y="3713958"/>
            <a:ext cx="1285884" cy="1588"/>
          </a:xfrm>
          <a:prstGeom prst="line">
            <a:avLst/>
          </a:prstGeom>
          <a:ln w="263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>
            <a:off x="4786314" y="3786190"/>
            <a:ext cx="3214710" cy="571504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rot="10800000" flipV="1">
            <a:off x="1500166" y="3867152"/>
            <a:ext cx="2867044" cy="56198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>
            <a:off x="4786314" y="3857628"/>
            <a:ext cx="3214710" cy="571504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 rot="10800000" flipV="1">
            <a:off x="1500167" y="3795714"/>
            <a:ext cx="2867044" cy="561980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357422" y="214290"/>
            <a:ext cx="4643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Światło jako fala prawdopodobieństwa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4143372" y="2071678"/>
            <a:ext cx="785818" cy="785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" name="Łącznik prosty 3"/>
          <p:cNvCxnSpPr/>
          <p:nvPr/>
        </p:nvCxnSpPr>
        <p:spPr>
          <a:xfrm rot="5400000">
            <a:off x="357158" y="3000372"/>
            <a:ext cx="1285884" cy="1588"/>
          </a:xfrm>
          <a:prstGeom prst="line">
            <a:avLst/>
          </a:prstGeom>
          <a:ln w="263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 rot="5400000">
            <a:off x="7573190" y="3071016"/>
            <a:ext cx="1285884" cy="1588"/>
          </a:xfrm>
          <a:prstGeom prst="line">
            <a:avLst/>
          </a:prstGeom>
          <a:ln w="263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rot="10800000" flipV="1">
            <a:off x="1142976" y="2500306"/>
            <a:ext cx="3000396" cy="535785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929190" y="2500306"/>
            <a:ext cx="3143272" cy="5000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1214414" y="3143248"/>
            <a:ext cx="3214710" cy="571504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rot="10800000" flipV="1">
            <a:off x="4714876" y="3071810"/>
            <a:ext cx="3286148" cy="6429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 rot="5400000">
            <a:off x="3929852" y="3713958"/>
            <a:ext cx="1285884" cy="1588"/>
          </a:xfrm>
          <a:prstGeom prst="line">
            <a:avLst/>
          </a:prstGeom>
          <a:ln w="263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>
            <a:off x="4786314" y="3786190"/>
            <a:ext cx="3214710" cy="571504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rot="10800000" flipV="1">
            <a:off x="1500166" y="3867152"/>
            <a:ext cx="2867044" cy="56198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>
            <a:off x="4786314" y="3857628"/>
            <a:ext cx="3214710" cy="571504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 rot="10800000" flipV="1">
            <a:off x="1500167" y="3795714"/>
            <a:ext cx="2867044" cy="561980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357422" y="214290"/>
            <a:ext cx="4643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Światło jako fala prawdopodobieństwa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7358082" y="4214818"/>
            <a:ext cx="928694" cy="35719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4143372" y="2071678"/>
            <a:ext cx="785818" cy="785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" name="Łącznik prosty 3"/>
          <p:cNvCxnSpPr/>
          <p:nvPr/>
        </p:nvCxnSpPr>
        <p:spPr>
          <a:xfrm rot="5400000">
            <a:off x="357158" y="3000372"/>
            <a:ext cx="1285884" cy="1588"/>
          </a:xfrm>
          <a:prstGeom prst="line">
            <a:avLst/>
          </a:prstGeom>
          <a:ln w="263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 rot="5400000">
            <a:off x="7573190" y="3071016"/>
            <a:ext cx="1285884" cy="1588"/>
          </a:xfrm>
          <a:prstGeom prst="line">
            <a:avLst/>
          </a:prstGeom>
          <a:ln w="263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rot="10800000" flipV="1">
            <a:off x="1142976" y="2500306"/>
            <a:ext cx="3000396" cy="535785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929190" y="2500306"/>
            <a:ext cx="3143272" cy="5000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1214414" y="3143248"/>
            <a:ext cx="3286148" cy="571504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rot="10800000" flipV="1">
            <a:off x="4786314" y="3071810"/>
            <a:ext cx="3214710" cy="6429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 rot="5400000">
            <a:off x="3999702" y="3713958"/>
            <a:ext cx="1285884" cy="1588"/>
          </a:xfrm>
          <a:prstGeom prst="line">
            <a:avLst/>
          </a:prstGeom>
          <a:ln w="263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>
            <a:off x="4786314" y="3786190"/>
            <a:ext cx="3214710" cy="571504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rot="10800000" flipV="1">
            <a:off x="1500166" y="3867152"/>
            <a:ext cx="2867044" cy="56198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>
            <a:off x="4857752" y="3857628"/>
            <a:ext cx="3214710" cy="571504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 rot="10800000" flipV="1">
            <a:off x="1571604" y="3786190"/>
            <a:ext cx="2867044" cy="561980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357422" y="214290"/>
            <a:ext cx="4643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Światło jako fala prawdopodobieństwa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7358082" y="4214818"/>
            <a:ext cx="928694" cy="35719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357422" y="214290"/>
            <a:ext cx="4643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Elektrony i fale materii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7" y="1214422"/>
            <a:ext cx="6992357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357422" y="214290"/>
            <a:ext cx="4643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Elektrony i fale materii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14422"/>
            <a:ext cx="6983928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357422" y="214290"/>
            <a:ext cx="4643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Elektrony i fale materii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14422"/>
            <a:ext cx="6983928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357422" y="214290"/>
            <a:ext cx="4643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Elektrony i fale materii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14422"/>
            <a:ext cx="7072332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357422" y="214290"/>
            <a:ext cx="4643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Elektrony i fale materii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14422"/>
            <a:ext cx="7072362" cy="567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równoramienny 3"/>
          <p:cNvSpPr/>
          <p:nvPr/>
        </p:nvSpPr>
        <p:spPr>
          <a:xfrm>
            <a:off x="2000232" y="1071546"/>
            <a:ext cx="5429288" cy="450059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2428860" y="257174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Religia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929058" y="3571876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Materia nieożywiona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929058" y="585789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„Magia”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000364" y="4000504"/>
            <a:ext cx="371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Fizyka</a:t>
            </a:r>
            <a:endParaRPr lang="pl-PL" sz="9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286512" y="242886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Materia ożywiona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357422" y="214290"/>
            <a:ext cx="4643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Elektrony i fale materii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14422"/>
            <a:ext cx="7072362" cy="567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równoramienny 3"/>
          <p:cNvSpPr/>
          <p:nvPr/>
        </p:nvSpPr>
        <p:spPr>
          <a:xfrm>
            <a:off x="2000232" y="1071546"/>
            <a:ext cx="5429288" cy="450059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2428860" y="257174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Religia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6286512" y="242886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Materia ożywiona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929058" y="3571876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Materia nieożywiona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929058" y="585789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„Magia”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000364" y="4000504"/>
            <a:ext cx="371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Fizyka</a:t>
            </a:r>
            <a:endParaRPr lang="pl-PL" sz="9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rójkąt równoramienny 9"/>
          <p:cNvSpPr/>
          <p:nvPr/>
        </p:nvSpPr>
        <p:spPr>
          <a:xfrm rot="3526146">
            <a:off x="5946018" y="2571424"/>
            <a:ext cx="1109615" cy="99807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Trójkąt równoramienny 10"/>
          <p:cNvSpPr/>
          <p:nvPr/>
        </p:nvSpPr>
        <p:spPr>
          <a:xfrm rot="3526146">
            <a:off x="5922000" y="2584800"/>
            <a:ext cx="1109615" cy="99807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ole tekstowe 14"/>
          <p:cNvSpPr txBox="1"/>
          <p:nvPr/>
        </p:nvSpPr>
        <p:spPr>
          <a:xfrm>
            <a:off x="3000364" y="4000504"/>
            <a:ext cx="371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Fizyka</a:t>
            </a:r>
            <a:endParaRPr lang="pl-PL" sz="9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rójkąt równoramienny 3"/>
          <p:cNvSpPr/>
          <p:nvPr/>
        </p:nvSpPr>
        <p:spPr>
          <a:xfrm>
            <a:off x="2000232" y="1071546"/>
            <a:ext cx="5429288" cy="450059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2428860" y="257174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Religia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929058" y="3571876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Materia nieożywiona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929058" y="585789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„Magia”</a:t>
            </a:r>
            <a:endParaRPr lang="pl-PL" dirty="0"/>
          </a:p>
        </p:txBody>
      </p:sp>
      <p:sp>
        <p:nvSpPr>
          <p:cNvPr id="9" name="Trójkąt równoramienny 8"/>
          <p:cNvSpPr/>
          <p:nvPr/>
        </p:nvSpPr>
        <p:spPr>
          <a:xfrm>
            <a:off x="3643306" y="1071546"/>
            <a:ext cx="2143140" cy="1785950"/>
          </a:xfrm>
          <a:prstGeom prst="triangle">
            <a:avLst/>
          </a:prstGeom>
          <a:solidFill>
            <a:srgbClr val="FF000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Trójkąt równoramienny 9"/>
          <p:cNvSpPr/>
          <p:nvPr/>
        </p:nvSpPr>
        <p:spPr>
          <a:xfrm>
            <a:off x="2000232" y="3786190"/>
            <a:ext cx="2143140" cy="1785950"/>
          </a:xfrm>
          <a:prstGeom prst="triangle">
            <a:avLst/>
          </a:prstGeom>
          <a:solidFill>
            <a:srgbClr val="FF000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Trójkąt równoramienny 10"/>
          <p:cNvSpPr/>
          <p:nvPr/>
        </p:nvSpPr>
        <p:spPr>
          <a:xfrm>
            <a:off x="5286380" y="3786190"/>
            <a:ext cx="2143140" cy="1785950"/>
          </a:xfrm>
          <a:prstGeom prst="triangle">
            <a:avLst/>
          </a:prstGeom>
          <a:solidFill>
            <a:srgbClr val="FF000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4000496" y="2000240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Wielkie prędkości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2285984" y="478632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Świat</a:t>
            </a:r>
          </a:p>
          <a:p>
            <a:pPr algn="ctr"/>
            <a:r>
              <a:rPr lang="pl-PL" dirty="0" err="1" smtClean="0"/>
              <a:t>„nan</a:t>
            </a:r>
            <a:r>
              <a:rPr lang="pl-PL" dirty="0" smtClean="0"/>
              <a:t>o”</a:t>
            </a:r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5643570" y="4714884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Wielkie </a:t>
            </a:r>
          </a:p>
          <a:p>
            <a:pPr algn="ctr"/>
            <a:r>
              <a:rPr lang="pl-PL" dirty="0" smtClean="0"/>
              <a:t>masy</a:t>
            </a:r>
            <a:endParaRPr lang="pl-PL" dirty="0"/>
          </a:p>
        </p:txBody>
      </p:sp>
      <p:sp>
        <p:nvSpPr>
          <p:cNvPr id="18" name="Trójkąt równoramienny 17"/>
          <p:cNvSpPr/>
          <p:nvPr/>
        </p:nvSpPr>
        <p:spPr>
          <a:xfrm rot="3526146">
            <a:off x="5946018" y="2571424"/>
            <a:ext cx="1109615" cy="99807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Trójkąt równoramienny 18"/>
          <p:cNvSpPr/>
          <p:nvPr/>
        </p:nvSpPr>
        <p:spPr>
          <a:xfrm rot="3526146">
            <a:off x="5922000" y="2584800"/>
            <a:ext cx="1109615" cy="99807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ole tekstowe 19"/>
          <p:cNvSpPr txBox="1"/>
          <p:nvPr/>
        </p:nvSpPr>
        <p:spPr>
          <a:xfrm>
            <a:off x="6286512" y="242886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Materia ożywiona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357554" y="500042"/>
            <a:ext cx="2491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Zjawisko fotoelektryczne</a:t>
            </a:r>
            <a:endParaRPr lang="pl-PL" dirty="0"/>
          </a:p>
        </p:txBody>
      </p:sp>
      <p:cxnSp>
        <p:nvCxnSpPr>
          <p:cNvPr id="4" name="Łącznik prosty 3"/>
          <p:cNvCxnSpPr/>
          <p:nvPr/>
        </p:nvCxnSpPr>
        <p:spPr>
          <a:xfrm rot="5400000">
            <a:off x="4108447" y="2892421"/>
            <a:ext cx="64294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rot="10800000">
            <a:off x="4714876" y="2928934"/>
            <a:ext cx="2214578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357554" y="500042"/>
            <a:ext cx="2491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Zjawisko fotoelektryczne</a:t>
            </a:r>
            <a:endParaRPr lang="pl-PL" dirty="0"/>
          </a:p>
        </p:txBody>
      </p:sp>
      <p:cxnSp>
        <p:nvCxnSpPr>
          <p:cNvPr id="4" name="Łącznik prosty 3"/>
          <p:cNvCxnSpPr/>
          <p:nvPr/>
        </p:nvCxnSpPr>
        <p:spPr>
          <a:xfrm rot="5400000">
            <a:off x="4108447" y="2892421"/>
            <a:ext cx="64294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rot="10800000">
            <a:off x="4714876" y="2928934"/>
            <a:ext cx="2214578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a 13"/>
          <p:cNvGrpSpPr/>
          <p:nvPr/>
        </p:nvGrpSpPr>
        <p:grpSpPr>
          <a:xfrm>
            <a:off x="4500562" y="3000372"/>
            <a:ext cx="571504" cy="642942"/>
            <a:chOff x="4500562" y="3000372"/>
            <a:chExt cx="571504" cy="642942"/>
          </a:xfrm>
        </p:grpSpPr>
        <p:sp>
          <p:nvSpPr>
            <p:cNvPr id="11" name="Elipsa 10"/>
            <p:cNvSpPr/>
            <p:nvPr/>
          </p:nvSpPr>
          <p:spPr>
            <a:xfrm>
              <a:off x="4500562" y="300037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3" name="Łącznik prosty ze strzałką 12"/>
            <p:cNvCxnSpPr>
              <a:stCxn id="11" idx="1"/>
            </p:cNvCxnSpPr>
            <p:nvPr/>
          </p:nvCxnSpPr>
          <p:spPr>
            <a:xfrm rot="16200000" flipH="1">
              <a:off x="4485767" y="3057015"/>
              <a:ext cx="622018" cy="5505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a 14"/>
          <p:cNvGrpSpPr/>
          <p:nvPr/>
        </p:nvGrpSpPr>
        <p:grpSpPr>
          <a:xfrm rot="16603393">
            <a:off x="4567523" y="2214506"/>
            <a:ext cx="571504" cy="642942"/>
            <a:chOff x="4500562" y="3000372"/>
            <a:chExt cx="571504" cy="642942"/>
          </a:xfrm>
        </p:grpSpPr>
        <p:sp>
          <p:nvSpPr>
            <p:cNvPr id="16" name="Elipsa 15"/>
            <p:cNvSpPr/>
            <p:nvPr/>
          </p:nvSpPr>
          <p:spPr>
            <a:xfrm>
              <a:off x="4500562" y="300037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7" name="Łącznik prosty ze strzałką 16"/>
            <p:cNvCxnSpPr>
              <a:stCxn id="16" idx="1"/>
            </p:cNvCxnSpPr>
            <p:nvPr/>
          </p:nvCxnSpPr>
          <p:spPr>
            <a:xfrm rot="16200000" flipH="1">
              <a:off x="4485767" y="3057015"/>
              <a:ext cx="622018" cy="5505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a 17"/>
          <p:cNvGrpSpPr/>
          <p:nvPr/>
        </p:nvGrpSpPr>
        <p:grpSpPr>
          <a:xfrm rot="20330113">
            <a:off x="4597354" y="2724669"/>
            <a:ext cx="571504" cy="642942"/>
            <a:chOff x="4500562" y="3000372"/>
            <a:chExt cx="571504" cy="642942"/>
          </a:xfrm>
        </p:grpSpPr>
        <p:sp>
          <p:nvSpPr>
            <p:cNvPr id="19" name="Elipsa 18"/>
            <p:cNvSpPr/>
            <p:nvPr/>
          </p:nvSpPr>
          <p:spPr>
            <a:xfrm>
              <a:off x="4500562" y="300037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20" name="Łącznik prosty ze strzałką 19"/>
            <p:cNvCxnSpPr>
              <a:stCxn id="19" idx="1"/>
            </p:cNvCxnSpPr>
            <p:nvPr/>
          </p:nvCxnSpPr>
          <p:spPr>
            <a:xfrm rot="16200000" flipH="1">
              <a:off x="4485767" y="3057015"/>
              <a:ext cx="622018" cy="5505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a 20"/>
          <p:cNvGrpSpPr/>
          <p:nvPr/>
        </p:nvGrpSpPr>
        <p:grpSpPr>
          <a:xfrm rot="15662127">
            <a:off x="4505443" y="2011124"/>
            <a:ext cx="571504" cy="642942"/>
            <a:chOff x="4500562" y="3000372"/>
            <a:chExt cx="571504" cy="642942"/>
          </a:xfrm>
        </p:grpSpPr>
        <p:sp>
          <p:nvSpPr>
            <p:cNvPr id="22" name="Elipsa 21"/>
            <p:cNvSpPr/>
            <p:nvPr/>
          </p:nvSpPr>
          <p:spPr>
            <a:xfrm>
              <a:off x="4500562" y="300037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23" name="Łącznik prosty ze strzałką 22"/>
            <p:cNvCxnSpPr>
              <a:stCxn id="22" idx="1"/>
            </p:cNvCxnSpPr>
            <p:nvPr/>
          </p:nvCxnSpPr>
          <p:spPr>
            <a:xfrm rot="16200000" flipH="1">
              <a:off x="4485767" y="3057015"/>
              <a:ext cx="622018" cy="5505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357554" y="500042"/>
            <a:ext cx="2491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Zjawisko fotoelektryczne</a:t>
            </a:r>
            <a:endParaRPr lang="pl-PL" dirty="0"/>
          </a:p>
        </p:txBody>
      </p:sp>
      <p:cxnSp>
        <p:nvCxnSpPr>
          <p:cNvPr id="4" name="Łącznik prosty 3"/>
          <p:cNvCxnSpPr/>
          <p:nvPr/>
        </p:nvCxnSpPr>
        <p:spPr>
          <a:xfrm rot="5400000">
            <a:off x="4108447" y="2892421"/>
            <a:ext cx="64294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 rot="10800000">
            <a:off x="3857620" y="3071810"/>
            <a:ext cx="57150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 rot="5400000">
            <a:off x="3179753" y="3749677"/>
            <a:ext cx="135732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rot="10800000">
            <a:off x="4714876" y="2928934"/>
            <a:ext cx="2214578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a 13"/>
          <p:cNvGrpSpPr/>
          <p:nvPr/>
        </p:nvGrpSpPr>
        <p:grpSpPr>
          <a:xfrm>
            <a:off x="4500562" y="3000372"/>
            <a:ext cx="571504" cy="642942"/>
            <a:chOff x="4500562" y="3000372"/>
            <a:chExt cx="571504" cy="642942"/>
          </a:xfrm>
        </p:grpSpPr>
        <p:sp>
          <p:nvSpPr>
            <p:cNvPr id="11" name="Elipsa 10"/>
            <p:cNvSpPr/>
            <p:nvPr/>
          </p:nvSpPr>
          <p:spPr>
            <a:xfrm>
              <a:off x="4500562" y="300037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3" name="Łącznik prosty ze strzałką 12"/>
            <p:cNvCxnSpPr>
              <a:stCxn id="11" idx="1"/>
            </p:cNvCxnSpPr>
            <p:nvPr/>
          </p:nvCxnSpPr>
          <p:spPr>
            <a:xfrm rot="16200000" flipH="1">
              <a:off x="4485767" y="3057015"/>
              <a:ext cx="622018" cy="5505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a 14"/>
          <p:cNvGrpSpPr/>
          <p:nvPr/>
        </p:nvGrpSpPr>
        <p:grpSpPr>
          <a:xfrm rot="16603393">
            <a:off x="4567523" y="2214506"/>
            <a:ext cx="571504" cy="642942"/>
            <a:chOff x="4500562" y="3000372"/>
            <a:chExt cx="571504" cy="642942"/>
          </a:xfrm>
        </p:grpSpPr>
        <p:sp>
          <p:nvSpPr>
            <p:cNvPr id="16" name="Elipsa 15"/>
            <p:cNvSpPr/>
            <p:nvPr/>
          </p:nvSpPr>
          <p:spPr>
            <a:xfrm>
              <a:off x="4500562" y="300037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7" name="Łącznik prosty ze strzałką 16"/>
            <p:cNvCxnSpPr>
              <a:stCxn id="16" idx="1"/>
            </p:cNvCxnSpPr>
            <p:nvPr/>
          </p:nvCxnSpPr>
          <p:spPr>
            <a:xfrm rot="16200000" flipH="1">
              <a:off x="4485767" y="3057015"/>
              <a:ext cx="622018" cy="5505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a 17"/>
          <p:cNvGrpSpPr/>
          <p:nvPr/>
        </p:nvGrpSpPr>
        <p:grpSpPr>
          <a:xfrm rot="20330113">
            <a:off x="4597354" y="2724669"/>
            <a:ext cx="571504" cy="642942"/>
            <a:chOff x="4500562" y="3000372"/>
            <a:chExt cx="571504" cy="642942"/>
          </a:xfrm>
        </p:grpSpPr>
        <p:sp>
          <p:nvSpPr>
            <p:cNvPr id="19" name="Elipsa 18"/>
            <p:cNvSpPr/>
            <p:nvPr/>
          </p:nvSpPr>
          <p:spPr>
            <a:xfrm>
              <a:off x="4500562" y="300037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20" name="Łącznik prosty ze strzałką 19"/>
            <p:cNvCxnSpPr>
              <a:stCxn id="19" idx="1"/>
            </p:cNvCxnSpPr>
            <p:nvPr/>
          </p:nvCxnSpPr>
          <p:spPr>
            <a:xfrm rot="16200000" flipH="1">
              <a:off x="4485767" y="3057015"/>
              <a:ext cx="622018" cy="5505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a 20"/>
          <p:cNvGrpSpPr/>
          <p:nvPr/>
        </p:nvGrpSpPr>
        <p:grpSpPr>
          <a:xfrm rot="15662127">
            <a:off x="4505443" y="2011124"/>
            <a:ext cx="571504" cy="642942"/>
            <a:chOff x="4500562" y="3000372"/>
            <a:chExt cx="571504" cy="642942"/>
          </a:xfrm>
        </p:grpSpPr>
        <p:sp>
          <p:nvSpPr>
            <p:cNvPr id="22" name="Elipsa 21"/>
            <p:cNvSpPr/>
            <p:nvPr/>
          </p:nvSpPr>
          <p:spPr>
            <a:xfrm>
              <a:off x="4500562" y="300037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23" name="Łącznik prosty ze strzałką 22"/>
            <p:cNvCxnSpPr>
              <a:stCxn id="22" idx="1"/>
            </p:cNvCxnSpPr>
            <p:nvPr/>
          </p:nvCxnSpPr>
          <p:spPr>
            <a:xfrm rot="16200000" flipH="1">
              <a:off x="4485767" y="3057015"/>
              <a:ext cx="622018" cy="5505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Łącznik prosty 23"/>
          <p:cNvCxnSpPr/>
          <p:nvPr/>
        </p:nvCxnSpPr>
        <p:spPr>
          <a:xfrm rot="5400000">
            <a:off x="5036347" y="3178967"/>
            <a:ext cx="714380" cy="6429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 rot="10800000">
            <a:off x="3857620" y="4429132"/>
            <a:ext cx="500066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ipsa 30"/>
          <p:cNvSpPr/>
          <p:nvPr/>
        </p:nvSpPr>
        <p:spPr>
          <a:xfrm>
            <a:off x="4357686" y="4143380"/>
            <a:ext cx="642942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3" name="Łącznik prosty 32"/>
          <p:cNvCxnSpPr/>
          <p:nvPr/>
        </p:nvCxnSpPr>
        <p:spPr>
          <a:xfrm rot="10800000">
            <a:off x="5000628" y="4429132"/>
            <a:ext cx="500066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33"/>
          <p:cNvCxnSpPr/>
          <p:nvPr/>
        </p:nvCxnSpPr>
        <p:spPr>
          <a:xfrm rot="5400000">
            <a:off x="4964909" y="3893347"/>
            <a:ext cx="107157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ole tekstowe 36"/>
          <p:cNvSpPr txBox="1"/>
          <p:nvPr/>
        </p:nvSpPr>
        <p:spPr>
          <a:xfrm>
            <a:off x="4483234" y="4139991"/>
            <a:ext cx="445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dirty="0" smtClean="0">
                <a:solidFill>
                  <a:srgbClr val="0070C0"/>
                </a:solidFill>
              </a:rPr>
              <a:t>V</a:t>
            </a:r>
            <a:endParaRPr lang="pl-PL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13616</TotalTime>
  <Words>246</Words>
  <PresentationFormat>Pokaz na ekranie (4:3)</PresentationFormat>
  <Paragraphs>123</Paragraphs>
  <Slides>40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40</vt:i4>
      </vt:variant>
    </vt:vector>
  </HeadingPairs>
  <TitlesOfParts>
    <vt:vector size="41" baseType="lpstr">
      <vt:lpstr>Motyw pakietu Office</vt:lpstr>
      <vt:lpstr>Slajd 1</vt:lpstr>
      <vt:lpstr>Fizyka współczesna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  <vt:lpstr>Slajd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Fizyka współczesna</dc:title>
  <dc:creator>Tomek</dc:creator>
  <cp:lastModifiedBy>Tomek</cp:lastModifiedBy>
  <cp:revision>31</cp:revision>
  <dcterms:created xsi:type="dcterms:W3CDTF">2013-02-26T12:36:18Z</dcterms:created>
  <dcterms:modified xsi:type="dcterms:W3CDTF">2016-03-09T09:26:25Z</dcterms:modified>
</cp:coreProperties>
</file>